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7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F66-06F9-4FBB-BB9E-EC9915F46283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18A-FBD4-46D1-84EB-2BAEAF857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F66-06F9-4FBB-BB9E-EC9915F46283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18A-FBD4-46D1-84EB-2BAEAF857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F66-06F9-4FBB-BB9E-EC9915F46283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18A-FBD4-46D1-84EB-2BAEAF857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F66-06F9-4FBB-BB9E-EC9915F46283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18A-FBD4-46D1-84EB-2BAEAF857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F66-06F9-4FBB-BB9E-EC9915F46283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18A-FBD4-46D1-84EB-2BAEAF857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F66-06F9-4FBB-BB9E-EC9915F46283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18A-FBD4-46D1-84EB-2BAEAF857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F66-06F9-4FBB-BB9E-EC9915F46283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18A-FBD4-46D1-84EB-2BAEAF857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F66-06F9-4FBB-BB9E-EC9915F46283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18A-FBD4-46D1-84EB-2BAEAF857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F66-06F9-4FBB-BB9E-EC9915F46283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18A-FBD4-46D1-84EB-2BAEAF857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F66-06F9-4FBB-BB9E-EC9915F46283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18A-FBD4-46D1-84EB-2BAEAF857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F66-06F9-4FBB-BB9E-EC9915F46283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18A-FBD4-46D1-84EB-2BAEAF857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67F66-06F9-4FBB-BB9E-EC9915F46283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18A-FBD4-46D1-84EB-2BAEAF8570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Chapter 20</a:t>
            </a:r>
            <a:br>
              <a:rPr lang="en-US" smtClean="0"/>
            </a:br>
            <a:r>
              <a:rPr lang="en-US" smtClean="0"/>
              <a:t>SHEET METALWORKING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Cutting Operations</a:t>
            </a:r>
          </a:p>
          <a:p>
            <a:pPr eaLnBrk="1" hangingPunct="1"/>
            <a:r>
              <a:rPr lang="en-US" smtClean="0"/>
              <a:t>Bending Operations</a:t>
            </a:r>
          </a:p>
          <a:p>
            <a:pPr eaLnBrk="1" hangingPunct="1"/>
            <a:r>
              <a:rPr lang="en-US" smtClean="0"/>
              <a:t>Drawing</a:t>
            </a:r>
          </a:p>
          <a:p>
            <a:pPr eaLnBrk="1" hangingPunct="1"/>
            <a:r>
              <a:rPr lang="en-US" smtClean="0"/>
              <a:t>Other Sheet Metal Forming Operations</a:t>
            </a:r>
          </a:p>
          <a:p>
            <a:pPr eaLnBrk="1" hangingPunct="1"/>
            <a:r>
              <a:rPr lang="en-US" smtClean="0"/>
              <a:t>Dies and Presses for Sheet Metal Processes</a:t>
            </a:r>
          </a:p>
          <a:p>
            <a:pPr eaLnBrk="1" hangingPunct="1"/>
            <a:r>
              <a:rPr lang="en-US" smtClean="0"/>
              <a:t>Sheet Metal Operations Not Performed on Presses</a:t>
            </a:r>
          </a:p>
          <a:p>
            <a:pPr eaLnBrk="1" hangingPunct="1"/>
            <a:r>
              <a:rPr lang="en-US" smtClean="0"/>
              <a:t>Bending of Tube Stock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3733800"/>
            <a:ext cx="38862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Figure 20.1 ‑ Shearing of sheet metal between two cutting edges: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(4) fracture is initiated at the opposing cutting edges which separates the sheet</a:t>
            </a:r>
          </a:p>
        </p:txBody>
      </p:sp>
      <p:pic>
        <p:nvPicPr>
          <p:cNvPr id="16388" name="Picture 6" descr="C:\My Documents\Books\Mfg01Images\7928D_Wiley\Groover\Fund Of Modern Manufacturing\jpeg_art\ch20_jpeg\20.1c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32988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Shearing, Blanking, and Punching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Three principal operations in pressworking that cut sheet metal: </a:t>
            </a:r>
          </a:p>
          <a:p>
            <a:pPr eaLnBrk="1" hangingPunct="1"/>
            <a:r>
              <a:rPr lang="en-US" smtClean="0"/>
              <a:t>Shearing</a:t>
            </a:r>
          </a:p>
          <a:p>
            <a:pPr eaLnBrk="1" hangingPunct="1"/>
            <a:r>
              <a:rPr lang="en-US" smtClean="0"/>
              <a:t>Blanking</a:t>
            </a:r>
          </a:p>
          <a:p>
            <a:pPr eaLnBrk="1" hangingPunct="1"/>
            <a:r>
              <a:rPr lang="en-US" smtClean="0"/>
              <a:t>Punching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Shearing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Sheet metal cutting operation along a straight line between two cutting edges</a:t>
            </a:r>
          </a:p>
          <a:p>
            <a:pPr eaLnBrk="1" hangingPunct="1"/>
            <a:r>
              <a:rPr lang="en-US" smtClean="0"/>
              <a:t>Typically used to cut large sheets into smaller sections for subsequent operations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00600"/>
            <a:ext cx="7772400" cy="1295400"/>
          </a:xfrm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Figure 20.3 ‑ Shearing operation: </a:t>
            </a:r>
          </a:p>
          <a:p>
            <a:pPr marL="457200" indent="-457200" algn="ctr" eaLnBrk="1" hangingPunct="1">
              <a:lnSpc>
                <a:spcPct val="90000"/>
              </a:lnSpc>
              <a:buFontTx/>
              <a:buAutoNum type="alphaLcParenBoth"/>
            </a:pPr>
            <a:r>
              <a:rPr lang="en-US" sz="1800" smtClean="0"/>
              <a:t>side view of the shearing operation</a:t>
            </a:r>
          </a:p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(b) front view of power shears equipped with inclined upper cutting blade Symbol </a:t>
            </a:r>
            <a:r>
              <a:rPr lang="en-US" sz="1800" i="1" smtClean="0"/>
              <a:t>v</a:t>
            </a:r>
            <a:r>
              <a:rPr lang="en-US" sz="1800" smtClean="0"/>
              <a:t> indicates motion</a:t>
            </a:r>
          </a:p>
        </p:txBody>
      </p:sp>
      <p:pic>
        <p:nvPicPr>
          <p:cNvPr id="19460" name="Picture 5" descr="C:\My Documents\Books\Mfg01Images\7928D_Wiley\Groover\Fund Of Modern Manufacturing\jpeg_art\ch20_jpeg\w027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70104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Blanking and Punching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i="1" smtClean="0"/>
              <a:t>Blanking</a:t>
            </a:r>
            <a:r>
              <a:rPr lang="en-US" smtClean="0"/>
              <a:t> - sheet metal cutting to separate piece from surrounding stock</a:t>
            </a:r>
          </a:p>
          <a:p>
            <a:pPr eaLnBrk="1" hangingPunct="1"/>
            <a:r>
              <a:rPr lang="en-US" smtClean="0"/>
              <a:t>Cut piece is the desired part, called a </a:t>
            </a:r>
            <a:r>
              <a:rPr lang="en-US" i="1" smtClean="0"/>
              <a:t>blank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i="1" smtClean="0"/>
              <a:t>Punching</a:t>
            </a:r>
            <a:r>
              <a:rPr lang="en-US" smtClean="0"/>
              <a:t> - sheet metal cutting similar to blanking except cut piece is scrap, called a </a:t>
            </a:r>
            <a:r>
              <a:rPr lang="en-US" i="1" smtClean="0"/>
              <a:t>slug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Remaining stock is the desired part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05400"/>
            <a:ext cx="7772400" cy="60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Figure 20.4 ‑ (a) Blanking and (b) punching</a:t>
            </a:r>
          </a:p>
        </p:txBody>
      </p:sp>
      <p:pic>
        <p:nvPicPr>
          <p:cNvPr id="21508" name="Picture 6" descr="C:\My Documents\Books\Mfg01Images\7928D_Wiley\Groover\Fund Of Modern Manufacturing\jpeg_art\ch20_jpeg\w0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2898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Clearance in Sheet Metal Cutting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Distance between the punch and die</a:t>
            </a:r>
          </a:p>
          <a:p>
            <a:pPr eaLnBrk="1" hangingPunct="1"/>
            <a:r>
              <a:rPr lang="en-US" smtClean="0"/>
              <a:t>Typical values range between 4% and 8% of stock thickness </a:t>
            </a:r>
          </a:p>
          <a:p>
            <a:pPr lvl="1" eaLnBrk="1" hangingPunct="1"/>
            <a:r>
              <a:rPr lang="en-US" smtClean="0"/>
              <a:t>If too small, fracture lines pass each other, causing double burnishing and larger force </a:t>
            </a:r>
          </a:p>
          <a:p>
            <a:pPr lvl="1" eaLnBrk="1" hangingPunct="1"/>
            <a:r>
              <a:rPr lang="en-US" smtClean="0"/>
              <a:t>If too large, metal is pinched between cutting edges and excessive burr results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Clearance in Sheet Metal Cutting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Recommended clearance can be calculated by:</a:t>
            </a:r>
          </a:p>
          <a:p>
            <a:pPr eaLnBrk="1" hangingPunct="1">
              <a:buFontTx/>
              <a:buNone/>
            </a:pPr>
            <a:r>
              <a:rPr lang="en-US" smtClean="0"/>
              <a:t>			c = </a:t>
            </a:r>
            <a:r>
              <a:rPr lang="en-US" i="1" smtClean="0"/>
              <a:t>at</a:t>
            </a:r>
            <a:r>
              <a:rPr lang="en-US" smtClean="0"/>
              <a:t> 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en-US" smtClean="0"/>
              <a:t>where c = clearance; </a:t>
            </a:r>
            <a:r>
              <a:rPr lang="en-US" i="1" smtClean="0"/>
              <a:t>a </a:t>
            </a:r>
            <a:r>
              <a:rPr lang="en-US" smtClean="0"/>
              <a:t>=  allowance; and </a:t>
            </a:r>
            <a:r>
              <a:rPr lang="en-US" i="1" smtClean="0"/>
              <a:t>t</a:t>
            </a:r>
            <a:r>
              <a:rPr lang="en-US" smtClean="0"/>
              <a:t> =  stock thickness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Allowance </a:t>
            </a:r>
            <a:r>
              <a:rPr lang="en-US" i="1" smtClean="0"/>
              <a:t>a</a:t>
            </a:r>
            <a:r>
              <a:rPr lang="en-US" smtClean="0"/>
              <a:t> is determined according to type of metal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Allowance </a:t>
            </a:r>
            <a:r>
              <a:rPr lang="en-US" i="1" smtClean="0"/>
              <a:t>a</a:t>
            </a:r>
            <a:r>
              <a:rPr lang="en-US" smtClean="0"/>
              <a:t> for </a:t>
            </a:r>
            <a:br>
              <a:rPr lang="en-US" smtClean="0"/>
            </a:br>
            <a:r>
              <a:rPr lang="en-US" smtClean="0"/>
              <a:t>Three Sheet Metal Groups</a:t>
            </a:r>
          </a:p>
        </p:txBody>
      </p:sp>
      <p:graphicFrame>
        <p:nvGraphicFramePr>
          <p:cNvPr id="43065" name="Group 57"/>
          <p:cNvGraphicFramePr>
            <a:graphicFrameLocks noGrp="1"/>
          </p:cNvGraphicFramePr>
          <p:nvPr/>
        </p:nvGraphicFramePr>
        <p:xfrm>
          <a:off x="838200" y="2133600"/>
          <a:ext cx="7772400" cy="3205799"/>
        </p:xfrm>
        <a:graphic>
          <a:graphicData uri="http://schemas.openxmlformats.org/drawingml/2006/table">
            <a:tbl>
              <a:tblPr/>
              <a:tblGrid>
                <a:gridCol w="6477000"/>
                <a:gridCol w="12954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 group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1100S and 5052S aluminum alloys, all tempers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2024ST and 6061ST aluminum alloys; brass, soft cold rolled steel, soft stainless steel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Cold rolled steel, half hard; stainless steel, half hard and full hard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0.075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Punch and Die Sizes for </a:t>
            </a:r>
            <a:br>
              <a:rPr lang="en-US" smtClean="0"/>
            </a:br>
            <a:r>
              <a:rPr lang="en-US" smtClean="0"/>
              <a:t>Blanking and Punching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For a round </a:t>
            </a:r>
            <a:r>
              <a:rPr lang="en-US" i="1" smtClean="0"/>
              <a:t>blank</a:t>
            </a:r>
            <a:r>
              <a:rPr lang="en-US" smtClean="0"/>
              <a:t> of diameter </a:t>
            </a:r>
            <a:r>
              <a:rPr lang="en-US" i="1" smtClean="0"/>
              <a:t>D</a:t>
            </a:r>
            <a:r>
              <a:rPr lang="en-US" i="1" baseline="-25000" smtClean="0"/>
              <a:t>b</a:t>
            </a:r>
            <a:r>
              <a:rPr lang="en-US" smtClean="0"/>
              <a:t>: 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en-US" smtClean="0"/>
              <a:t>Blanking punch diameter = </a:t>
            </a:r>
            <a:r>
              <a:rPr lang="en-US" i="1" smtClean="0"/>
              <a:t>D</a:t>
            </a:r>
            <a:r>
              <a:rPr lang="en-US" i="1" baseline="-25000" smtClean="0"/>
              <a:t>b</a:t>
            </a:r>
            <a:r>
              <a:rPr lang="en-US" smtClean="0"/>
              <a:t> ‑ 2</a:t>
            </a:r>
            <a:r>
              <a:rPr lang="en-US" i="1" smtClean="0"/>
              <a:t>c</a:t>
            </a:r>
            <a:r>
              <a:rPr lang="en-US" smtClean="0"/>
              <a:t> 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en-US" smtClean="0"/>
              <a:t>Blanking die diameter = </a:t>
            </a:r>
            <a:r>
              <a:rPr lang="en-US" i="1" smtClean="0"/>
              <a:t>D</a:t>
            </a:r>
            <a:r>
              <a:rPr lang="en-US" i="1" baseline="-25000" smtClean="0"/>
              <a:t>b</a:t>
            </a:r>
            <a:r>
              <a:rPr lang="en-US" smtClean="0"/>
              <a:t> 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en-US" smtClean="0"/>
              <a:t>where </a:t>
            </a:r>
            <a:r>
              <a:rPr lang="en-US" i="1" smtClean="0"/>
              <a:t>c</a:t>
            </a:r>
            <a:r>
              <a:rPr lang="en-US" smtClean="0"/>
              <a:t> = clearance</a:t>
            </a:r>
          </a:p>
          <a:p>
            <a:pPr eaLnBrk="1" hangingPunct="1">
              <a:buFontTx/>
              <a:buNone/>
            </a:pPr>
            <a:r>
              <a:rPr lang="en-US" smtClean="0"/>
              <a:t>For a round </a:t>
            </a:r>
            <a:r>
              <a:rPr lang="en-US" i="1" smtClean="0"/>
              <a:t>hole</a:t>
            </a:r>
            <a:r>
              <a:rPr lang="en-US" smtClean="0"/>
              <a:t> of diameter </a:t>
            </a:r>
            <a:r>
              <a:rPr lang="en-US" i="1" smtClean="0"/>
              <a:t>D</a:t>
            </a:r>
            <a:r>
              <a:rPr lang="en-US" i="1" baseline="-25000" smtClean="0"/>
              <a:t>h</a:t>
            </a:r>
            <a:r>
              <a:rPr lang="en-US" smtClean="0"/>
              <a:t>: 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en-US" smtClean="0"/>
              <a:t>Hole punch diameter = D</a:t>
            </a:r>
            <a:r>
              <a:rPr lang="en-US" i="1" baseline="-25000" smtClean="0"/>
              <a:t>h</a:t>
            </a:r>
            <a:endParaRPr lang="en-US" smtClean="0"/>
          </a:p>
          <a:p>
            <a:pPr lvl="1" eaLnBrk="1" hangingPunct="1">
              <a:buFont typeface="Symbol" pitchFamily="18" charset="2"/>
              <a:buNone/>
            </a:pPr>
            <a:r>
              <a:rPr lang="en-US" smtClean="0"/>
              <a:t>Hole die diameter = D</a:t>
            </a:r>
            <a:r>
              <a:rPr lang="en-US" baseline="-25000" smtClean="0"/>
              <a:t>h</a:t>
            </a:r>
            <a:r>
              <a:rPr lang="en-US" smtClean="0"/>
              <a:t> + 2c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en-US" smtClean="0"/>
              <a:t>where </a:t>
            </a:r>
            <a:r>
              <a:rPr lang="en-US" i="1" smtClean="0"/>
              <a:t>c</a:t>
            </a:r>
            <a:r>
              <a:rPr lang="en-US" smtClean="0"/>
              <a:t> = clearance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Sheet Metalworking Defined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Cutting and forming operations performed on relatively thin sheets of metal </a:t>
            </a:r>
          </a:p>
          <a:p>
            <a:pPr eaLnBrk="1" hangingPunct="1"/>
            <a:r>
              <a:rPr lang="en-US" smtClean="0"/>
              <a:t>Thickness of sheet metal = 0.4 mm (1/64 in) to 6 mm (1/4 in)</a:t>
            </a:r>
          </a:p>
          <a:p>
            <a:pPr eaLnBrk="1" hangingPunct="1"/>
            <a:r>
              <a:rPr lang="en-US" smtClean="0"/>
              <a:t>Thickness of plate stock &gt; 6 mm </a:t>
            </a:r>
          </a:p>
          <a:p>
            <a:pPr eaLnBrk="1" hangingPunct="1"/>
            <a:r>
              <a:rPr lang="en-US" smtClean="0"/>
              <a:t>Operations usually performed as cold working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Figure 20.6 ‑ Die size determines blank size </a:t>
            </a:r>
            <a:r>
              <a:rPr lang="en-US" sz="2000" i="1" smtClean="0"/>
              <a:t>D</a:t>
            </a:r>
            <a:r>
              <a:rPr lang="en-US" sz="2000" i="1" baseline="-25000" smtClean="0"/>
              <a:t>b</a:t>
            </a:r>
            <a:r>
              <a:rPr lang="en-US" sz="2000" smtClean="0"/>
              <a:t>; punch size determines hole size </a:t>
            </a:r>
            <a:r>
              <a:rPr lang="en-US" sz="2000" i="1" smtClean="0"/>
              <a:t>D</a:t>
            </a:r>
            <a:r>
              <a:rPr lang="en-US" sz="2000" i="1" baseline="-25000" smtClean="0"/>
              <a:t>h</a:t>
            </a:r>
            <a:r>
              <a:rPr lang="en-US" sz="2000" smtClean="0"/>
              <a:t>.; </a:t>
            </a:r>
            <a:r>
              <a:rPr lang="en-US" sz="2000" i="1" smtClean="0"/>
              <a:t>c</a:t>
            </a:r>
            <a:r>
              <a:rPr lang="en-US" sz="2000" smtClean="0"/>
              <a:t> = clearance</a:t>
            </a:r>
          </a:p>
        </p:txBody>
      </p:sp>
      <p:pic>
        <p:nvPicPr>
          <p:cNvPr id="26628" name="Picture 5" descr="C:\My Documents\Books\Mfg01Images\7928D_Wiley\Groover\Fund Of Modern Manufacturing\jpeg_art\ch20_jpeg\w028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50292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152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Angular Clearance</a:t>
            </a:r>
          </a:p>
          <a:p>
            <a:pPr eaLnBrk="1" hangingPunct="1">
              <a:buFontTx/>
              <a:buNone/>
            </a:pPr>
            <a:r>
              <a:rPr lang="en-US" smtClean="0"/>
              <a:t>Purpose: allows slug or blank to drop through die</a:t>
            </a:r>
          </a:p>
          <a:p>
            <a:pPr eaLnBrk="1" hangingPunct="1"/>
            <a:r>
              <a:rPr lang="en-US" smtClean="0"/>
              <a:t>Typical values: 0.25</a:t>
            </a:r>
            <a:r>
              <a:rPr lang="en-US" smtClean="0">
                <a:sym typeface="Symbol" pitchFamily="18" charset="2"/>
              </a:rPr>
              <a:t></a:t>
            </a:r>
            <a:r>
              <a:rPr lang="en-US" smtClean="0"/>
              <a:t> to 1.5</a:t>
            </a:r>
            <a:r>
              <a:rPr lang="en-US" smtClean="0">
                <a:sym typeface="Symbol" pitchFamily="18" charset="2"/>
              </a:rPr>
              <a:t></a:t>
            </a:r>
            <a:r>
              <a:rPr lang="en-US" smtClean="0"/>
              <a:t> on each side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62000" y="48768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/>
              <a:t>Figure 20.7 ‑ Angular clearance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27653" name="Picture 6" descr="C:\My Documents\Books\Mfg01Images\7928D_Wiley\Groover\Fund Of Modern Manufacturing\jpeg_art\ch20_jpeg\w028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38400"/>
            <a:ext cx="43434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Cutting Forces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Important for determining press size (tonnage)</a:t>
            </a:r>
          </a:p>
          <a:p>
            <a:pPr lvl="1" eaLnBrk="1" hangingPunct="1"/>
            <a:endParaRPr lang="en-US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smtClean="0"/>
              <a:t>F = S t L</a:t>
            </a:r>
          </a:p>
          <a:p>
            <a:pPr eaLnBrk="1" hangingPunct="1">
              <a:buFontTx/>
              <a:buNone/>
            </a:pPr>
            <a:r>
              <a:rPr lang="en-US" smtClean="0"/>
              <a:t>where S = shear strength of metal; </a:t>
            </a:r>
            <a:r>
              <a:rPr lang="en-US" i="1" smtClean="0"/>
              <a:t>t </a:t>
            </a:r>
            <a:r>
              <a:rPr lang="en-US" smtClean="0"/>
              <a:t>= stock thickness, and L = length of cut edge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137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Bending</a:t>
            </a:r>
            <a:r>
              <a:rPr lang="en-US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Straining sheetmetal around a straight axis to take a permanent bend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/>
              <a:t>Figure 20.11 ‑ (a) Bending of sheet metal</a:t>
            </a:r>
            <a:endParaRPr lang="en-US" sz="2000">
              <a:latin typeface="Times New Roman" pitchFamily="18" charset="0"/>
            </a:endParaRPr>
          </a:p>
        </p:txBody>
      </p:sp>
      <p:pic>
        <p:nvPicPr>
          <p:cNvPr id="29701" name="Picture 8" descr="C:\My Documents\Books\Mfg01Images\7928D_Wiley\Groover\Fund Of Modern Manufacturing\jpeg_art\ch20_jpeg\20.11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51181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Metal on inside of neutral plane is compressed, while metal on outside of neutral plane is stretched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33400" y="54864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Figure 20.11 ‑ (b) both compression and tensile elongation of the metal occur in bending</a:t>
            </a:r>
          </a:p>
        </p:txBody>
      </p:sp>
      <p:pic>
        <p:nvPicPr>
          <p:cNvPr id="30725" name="Picture 7" descr="C:\My Documents\Books\Mfg01Images\7928D_Wiley\Groover\Fund Of Modern Manufacturing\jpeg_art\ch20_jpeg\20.11c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05000"/>
            <a:ext cx="46482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Sheetmetal Bending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V‑bending</a:t>
            </a:r>
            <a:r>
              <a:rPr lang="en-US" smtClean="0"/>
              <a:t> - performed with a V‑shaped die</a:t>
            </a:r>
          </a:p>
          <a:p>
            <a:pPr eaLnBrk="1" hangingPunct="1"/>
            <a:r>
              <a:rPr lang="en-US" i="1" smtClean="0"/>
              <a:t>Edge bending</a:t>
            </a:r>
            <a:r>
              <a:rPr lang="en-US" smtClean="0"/>
              <a:t> - performed with a wiping die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1905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V-Bending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For low production</a:t>
            </a:r>
          </a:p>
          <a:p>
            <a:pPr eaLnBrk="1" hangingPunct="1"/>
            <a:r>
              <a:rPr lang="en-US" smtClean="0"/>
              <a:t>Performed on a </a:t>
            </a:r>
            <a:r>
              <a:rPr lang="en-US" i="1" smtClean="0"/>
              <a:t>press brake</a:t>
            </a:r>
            <a:endParaRPr lang="en-US" smtClean="0"/>
          </a:p>
          <a:p>
            <a:pPr eaLnBrk="1" hangingPunct="1"/>
            <a:r>
              <a:rPr lang="en-US" smtClean="0"/>
              <a:t>V-dies are simple and inexpensive 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5943600" y="4876800"/>
            <a:ext cx="1828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/>
              <a:t>Figure 20.12 ‑ </a:t>
            </a:r>
          </a:p>
          <a:p>
            <a:pPr>
              <a:spcBef>
                <a:spcPts val="600"/>
              </a:spcBef>
            </a:pPr>
            <a:r>
              <a:rPr lang="en-US" sz="2000"/>
              <a:t>(a) V‑bending</a:t>
            </a:r>
            <a:endParaRPr lang="en-US" sz="2000">
              <a:latin typeface="Times New Roman" pitchFamily="18" charset="0"/>
            </a:endParaRPr>
          </a:p>
        </p:txBody>
      </p:sp>
      <p:pic>
        <p:nvPicPr>
          <p:cNvPr id="32773" name="Picture 6" descr="C:\My Documents\Books\Mfg01Images\7928D_Wiley\Groover\Fund Of Modern Manufacturing\jpeg_art\ch20_jpeg\w0286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44958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905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Edge Bending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For high production</a:t>
            </a:r>
          </a:p>
          <a:p>
            <a:pPr eaLnBrk="1" hangingPunct="1"/>
            <a:r>
              <a:rPr lang="en-US" smtClean="0"/>
              <a:t>Pressure pad required</a:t>
            </a:r>
          </a:p>
          <a:p>
            <a:pPr eaLnBrk="1" hangingPunct="1"/>
            <a:r>
              <a:rPr lang="en-US" smtClean="0"/>
              <a:t>Dies are more complicated and costly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09600" y="56388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Figure 20.12 ‑ (b) edge bending</a:t>
            </a:r>
          </a:p>
        </p:txBody>
      </p:sp>
      <p:pic>
        <p:nvPicPr>
          <p:cNvPr id="33797" name="Picture 6" descr="C:\My Documents\Books\Mfg01Images\7928D_Wiley\Groover\Fund Of Modern Manufacturing\jpeg_art\ch20_jpeg\w0286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41600"/>
            <a:ext cx="51054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Stretching during Bending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bend radius is small relative to stock thickness, metal tends to stretch during bending </a:t>
            </a:r>
          </a:p>
          <a:p>
            <a:pPr eaLnBrk="1" hangingPunct="1"/>
            <a:r>
              <a:rPr lang="en-US" smtClean="0"/>
              <a:t>Important to estimate amount of stretching, so that final part length = specified dimension </a:t>
            </a:r>
          </a:p>
          <a:p>
            <a:pPr eaLnBrk="1" hangingPunct="1"/>
            <a:r>
              <a:rPr lang="en-US" smtClean="0"/>
              <a:t>Problem: to determine the length of neutral axis of the part before bending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Bend Allowance Formula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7724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where </a:t>
            </a:r>
            <a:r>
              <a:rPr lang="en-US" i="1" smtClean="0"/>
              <a:t>BA</a:t>
            </a:r>
            <a:r>
              <a:rPr lang="en-US" smtClean="0"/>
              <a:t> = bend allowance; </a:t>
            </a:r>
            <a:r>
              <a:rPr lang="en-US" i="1" smtClean="0"/>
              <a:t>A</a:t>
            </a:r>
            <a:r>
              <a:rPr lang="en-US" smtClean="0"/>
              <a:t> = bend angle; </a:t>
            </a:r>
            <a:r>
              <a:rPr lang="en-US" i="1" smtClean="0"/>
              <a:t>R</a:t>
            </a:r>
            <a:r>
              <a:rPr lang="en-US" smtClean="0"/>
              <a:t>= bend radius; </a:t>
            </a:r>
            <a:r>
              <a:rPr lang="en-US" i="1" smtClean="0"/>
              <a:t>t</a:t>
            </a:r>
            <a:r>
              <a:rPr lang="en-US" smtClean="0"/>
              <a:t> = stock thickness; and </a:t>
            </a:r>
            <a:r>
              <a:rPr lang="en-US" i="1" smtClean="0"/>
              <a:t>K</a:t>
            </a:r>
            <a:r>
              <a:rPr lang="en-US" i="1" baseline="-25000" smtClean="0"/>
              <a:t>ba</a:t>
            </a:r>
            <a:r>
              <a:rPr lang="en-US" smtClean="0"/>
              <a:t> is factor to estimate stretching</a:t>
            </a:r>
          </a:p>
          <a:p>
            <a:pPr eaLnBrk="1" hangingPunct="1"/>
            <a:r>
              <a:rPr lang="en-US" smtClean="0"/>
              <a:t>If R &lt; 2</a:t>
            </a:r>
            <a:r>
              <a:rPr lang="en-US" i="1" smtClean="0"/>
              <a:t>t</a:t>
            </a:r>
            <a:r>
              <a:rPr lang="en-US" smtClean="0"/>
              <a:t>, </a:t>
            </a:r>
            <a:r>
              <a:rPr lang="en-US" i="1" smtClean="0"/>
              <a:t>K</a:t>
            </a:r>
            <a:r>
              <a:rPr lang="en-US" i="1" baseline="-25000" smtClean="0"/>
              <a:t>ba</a:t>
            </a:r>
            <a:r>
              <a:rPr lang="en-US" smtClean="0"/>
              <a:t> = 0.33 </a:t>
            </a:r>
          </a:p>
          <a:p>
            <a:pPr eaLnBrk="1" hangingPunct="1"/>
            <a:r>
              <a:rPr lang="en-US" smtClean="0"/>
              <a:t>If R  </a:t>
            </a:r>
            <a:r>
              <a:rPr lang="en-US" smtClean="0">
                <a:sym typeface="Symbol" pitchFamily="18" charset="2"/>
              </a:rPr>
              <a:t> </a:t>
            </a:r>
            <a:r>
              <a:rPr lang="en-US" smtClean="0"/>
              <a:t>2</a:t>
            </a:r>
            <a:r>
              <a:rPr lang="en-US" i="1" smtClean="0"/>
              <a:t>t</a:t>
            </a:r>
            <a:r>
              <a:rPr lang="en-US" smtClean="0"/>
              <a:t>, </a:t>
            </a:r>
            <a:r>
              <a:rPr lang="en-US" i="1" smtClean="0"/>
              <a:t>K</a:t>
            </a:r>
            <a:r>
              <a:rPr lang="en-US" i="1" baseline="-25000" smtClean="0"/>
              <a:t>ba</a:t>
            </a:r>
            <a:r>
              <a:rPr lang="en-US" smtClean="0"/>
              <a:t> = 0.50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289050" y="2025650"/>
          <a:ext cx="3187700" cy="787400"/>
        </p:xfrm>
        <a:graphic>
          <a:graphicData uri="http://schemas.openxmlformats.org/presentationml/2006/ole">
            <p:oleObj spid="_x0000_s1026" name="Equation" r:id="rId3" imgW="3187440" imgH="78732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Sheet and Plate Metal Products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Sheet and plate metal parts for consumer and industrial products such as </a:t>
            </a:r>
          </a:p>
          <a:p>
            <a:pPr lvl="1" eaLnBrk="1" hangingPunct="1"/>
            <a:r>
              <a:rPr lang="en-US" smtClean="0"/>
              <a:t>Automobiles and trucks </a:t>
            </a:r>
          </a:p>
          <a:p>
            <a:pPr lvl="1" eaLnBrk="1" hangingPunct="1"/>
            <a:r>
              <a:rPr lang="en-US" smtClean="0"/>
              <a:t>Airplanes </a:t>
            </a:r>
          </a:p>
          <a:p>
            <a:pPr lvl="1" eaLnBrk="1" hangingPunct="1"/>
            <a:r>
              <a:rPr lang="en-US" smtClean="0"/>
              <a:t>Railway cars and locomotives </a:t>
            </a:r>
          </a:p>
          <a:p>
            <a:pPr lvl="1" eaLnBrk="1" hangingPunct="1"/>
            <a:r>
              <a:rPr lang="en-US" smtClean="0"/>
              <a:t>Farm and construction equipment </a:t>
            </a:r>
          </a:p>
          <a:p>
            <a:pPr lvl="1" eaLnBrk="1" hangingPunct="1"/>
            <a:r>
              <a:rPr lang="en-US" smtClean="0"/>
              <a:t>Small and large appliances </a:t>
            </a:r>
          </a:p>
          <a:p>
            <a:pPr lvl="1" eaLnBrk="1" hangingPunct="1"/>
            <a:r>
              <a:rPr lang="en-US" smtClean="0"/>
              <a:t>Office furniture </a:t>
            </a:r>
          </a:p>
          <a:p>
            <a:pPr lvl="1" eaLnBrk="1" hangingPunct="1"/>
            <a:r>
              <a:rPr lang="en-US" smtClean="0"/>
              <a:t>Computers and office equipment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Springback in Bending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i="1" smtClean="0">
                <a:sym typeface="Symbol" pitchFamily="18" charset="2"/>
              </a:rPr>
              <a:t>Springback</a:t>
            </a:r>
            <a:r>
              <a:rPr lang="en-US" smtClean="0">
                <a:sym typeface="Symbol" pitchFamily="18" charset="2"/>
              </a:rPr>
              <a:t> = increase in included angle of bent part relative to included angle of forming tool after tool is removed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Reason for springback: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When bending pressure is removed, elastic energy remains in bent part, causing it to recover partially toward its original shape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1600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Figure 20.13 ‑ Springback in bending shows itself as a decrease in bend angle and an increase in bend radius: (1) during bending, the work is forced to take the radius </a:t>
            </a:r>
            <a:r>
              <a:rPr lang="en-US" sz="2000" i="1" smtClean="0">
                <a:sym typeface="Symbol" pitchFamily="18" charset="2"/>
              </a:rPr>
              <a:t>R</a:t>
            </a:r>
            <a:r>
              <a:rPr lang="en-US" sz="2000" i="1" baseline="-25000" smtClean="0">
                <a:sym typeface="Symbol" pitchFamily="18" charset="2"/>
              </a:rPr>
              <a:t>b</a:t>
            </a:r>
            <a:r>
              <a:rPr lang="en-US" sz="2000" smtClean="0">
                <a:sym typeface="Symbol" pitchFamily="18" charset="2"/>
              </a:rPr>
              <a:t> and included angle </a:t>
            </a:r>
            <a:r>
              <a:rPr lang="en-US" sz="2000" i="1" smtClean="0">
                <a:sym typeface="Symbol" pitchFamily="18" charset="2"/>
              </a:rPr>
              <a:t>A</a:t>
            </a:r>
            <a:r>
              <a:rPr lang="en-US" sz="2000" i="1" baseline="-25000" smtClean="0">
                <a:sym typeface="Symbol" pitchFamily="18" charset="2"/>
              </a:rPr>
              <a:t>b</a:t>
            </a:r>
            <a:r>
              <a:rPr lang="en-US" sz="2000" i="1" smtClean="0">
                <a:sym typeface="Symbol" pitchFamily="18" charset="2"/>
              </a:rPr>
              <a:t>'</a:t>
            </a:r>
            <a:r>
              <a:rPr lang="en-US" sz="2000" smtClean="0">
                <a:sym typeface="Symbol" pitchFamily="18" charset="2"/>
              </a:rPr>
              <a:t> of the bending tool (punch in V‑bending), (2) after punch is removed, the work springs back to radius </a:t>
            </a:r>
            <a:r>
              <a:rPr lang="en-US" sz="2000" i="1" smtClean="0">
                <a:sym typeface="Symbol" pitchFamily="18" charset="2"/>
              </a:rPr>
              <a:t>R</a:t>
            </a:r>
            <a:r>
              <a:rPr lang="en-US" sz="2000" smtClean="0">
                <a:sym typeface="Symbol" pitchFamily="18" charset="2"/>
              </a:rPr>
              <a:t> and angle </a:t>
            </a:r>
            <a:r>
              <a:rPr lang="en-US" sz="2000" i="1" smtClean="0">
                <a:sym typeface="Symbol" pitchFamily="18" charset="2"/>
              </a:rPr>
              <a:t>A'</a:t>
            </a:r>
            <a:endParaRPr lang="en-US" sz="2000" smtClean="0">
              <a:sym typeface="Symbol" pitchFamily="18" charset="2"/>
            </a:endParaRPr>
          </a:p>
        </p:txBody>
      </p:sp>
      <p:pic>
        <p:nvPicPr>
          <p:cNvPr id="36868" name="Picture 5" descr="C:\My Documents\Books\Mfg01Images\7928D_Wiley\Groover\Fund Of Modern Manufacturing\jpeg_art\ch20_jpeg\w028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1628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Bending Force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Maximum bending force estimated as follows: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85800" y="4114800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where </a:t>
            </a:r>
            <a:r>
              <a:rPr lang="en-US" i="1"/>
              <a:t>F</a:t>
            </a:r>
            <a:r>
              <a:rPr lang="en-US"/>
              <a:t> = bending force; </a:t>
            </a:r>
            <a:r>
              <a:rPr lang="en-US" i="1"/>
              <a:t>TS</a:t>
            </a:r>
            <a:r>
              <a:rPr lang="en-US"/>
              <a:t> = tensile strength of sheet metal; </a:t>
            </a:r>
            <a:r>
              <a:rPr lang="en-US" i="1"/>
              <a:t>w</a:t>
            </a:r>
            <a:r>
              <a:rPr lang="en-US"/>
              <a:t> = part width in direction of bend axis; and </a:t>
            </a:r>
            <a:r>
              <a:rPr lang="en-US" i="1"/>
              <a:t>t</a:t>
            </a:r>
            <a:r>
              <a:rPr lang="en-US"/>
              <a:t> = stock thickness.  For V- bending, </a:t>
            </a:r>
            <a:r>
              <a:rPr lang="en-US" i="1"/>
              <a:t>K</a:t>
            </a:r>
            <a:r>
              <a:rPr lang="en-US" i="1" baseline="-25000"/>
              <a:t>bf</a:t>
            </a:r>
            <a:r>
              <a:rPr lang="en-US"/>
              <a:t> = 1.33; for edge bending, </a:t>
            </a:r>
            <a:r>
              <a:rPr lang="en-US" i="1"/>
              <a:t>K</a:t>
            </a:r>
            <a:r>
              <a:rPr lang="en-US" i="1" baseline="-25000"/>
              <a:t>bf</a:t>
            </a:r>
            <a:r>
              <a:rPr lang="en-US"/>
              <a:t> = 0.33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438400" y="2895600"/>
          <a:ext cx="1905000" cy="800100"/>
        </p:xfrm>
        <a:graphic>
          <a:graphicData uri="http://schemas.openxmlformats.org/presentationml/2006/ole">
            <p:oleObj spid="_x0000_s2050" name="Equation" r:id="rId3" imgW="1904760" imgH="79992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86400"/>
            <a:ext cx="7772400" cy="60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20.14 ‑ Die opening dimension D: (a) V‑die, (b) wiping die</a:t>
            </a:r>
          </a:p>
        </p:txBody>
      </p:sp>
      <p:pic>
        <p:nvPicPr>
          <p:cNvPr id="37892" name="Picture 5" descr="C:\My Documents\Books\Mfg01Images\7928D_Wiley\Groover\Fund Of Modern Manufacturing\jpeg_art\ch20_jpeg\w02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8486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Drawing 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Sheet metal forming to make cup‑shaped, box‑shaped, or other complex‑curved, hollow‑shaped parts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Sheet metal blank is positioned over die cavity and then punch pushes metal into opening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Products: beverage cans, ammunition shells, automobile body panels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2590800" cy="53340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20.19 ‑ </a:t>
            </a:r>
          </a:p>
          <a:p>
            <a:pPr marL="457200" indent="-457200" eaLnBrk="1" hangingPunct="1">
              <a:buFontTx/>
              <a:buAutoNum type="alphaLcParenBoth"/>
            </a:pPr>
            <a:r>
              <a:rPr lang="en-US" sz="2000" smtClean="0">
                <a:sym typeface="Symbol" pitchFamily="18" charset="2"/>
              </a:rPr>
              <a:t>Drawing of a cup‑shaped part: </a:t>
            </a:r>
          </a:p>
          <a:p>
            <a:pPr marL="457200" indent="-457200" eaLnBrk="1" hangingPunct="1">
              <a:buFontTx/>
              <a:buAutoNum type="arabicParenBoth"/>
            </a:pPr>
            <a:r>
              <a:rPr lang="en-US" sz="2000" smtClean="0">
                <a:sym typeface="Symbol" pitchFamily="18" charset="2"/>
              </a:rPr>
              <a:t>start of operation before punch contacts work</a:t>
            </a:r>
          </a:p>
          <a:p>
            <a:pPr marL="457200" indent="-457200" eaLnBrk="1" hangingPunct="1">
              <a:buFontTx/>
              <a:buAutoNum type="arabicParenBoth"/>
            </a:pPr>
            <a:r>
              <a:rPr lang="en-US" sz="2000" smtClean="0">
                <a:sym typeface="Symbol" pitchFamily="18" charset="2"/>
              </a:rPr>
              <a:t>near end of stroke</a:t>
            </a:r>
          </a:p>
          <a:p>
            <a:pPr marL="457200" indent="-457200" eaLnBrk="1" hangingPunct="1">
              <a:buFontTx/>
              <a:buNone/>
            </a:pPr>
            <a:endParaRPr lang="en-US" sz="2000" smtClean="0">
              <a:sym typeface="Symbol" pitchFamily="18" charset="2"/>
            </a:endParaRPr>
          </a:p>
          <a:p>
            <a:pPr marL="457200" indent="-457200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(b)  Corresponding workpart: </a:t>
            </a:r>
          </a:p>
          <a:p>
            <a:pPr marL="457200" indent="-457200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(1) starting blank </a:t>
            </a:r>
          </a:p>
          <a:p>
            <a:pPr marL="457200" indent="-457200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(2) drawn part</a:t>
            </a:r>
          </a:p>
        </p:txBody>
      </p:sp>
      <p:pic>
        <p:nvPicPr>
          <p:cNvPr id="39940" name="Picture 5" descr="C:\My Documents\Books\Mfg01Images\7928D_Wiley\Groover\Fund Of Modern Manufacturing\jpeg_art\ch20_jpeg\w029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85800"/>
            <a:ext cx="478155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Clearance in Drawing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Sides of punch and die separated by a clearance </a:t>
            </a:r>
            <a:r>
              <a:rPr lang="en-US" i="1" smtClean="0"/>
              <a:t>c</a:t>
            </a:r>
            <a:r>
              <a:rPr lang="en-US" smtClean="0"/>
              <a:t> given by:</a:t>
            </a:r>
          </a:p>
          <a:p>
            <a:pPr eaLnBrk="1" hangingPunct="1">
              <a:buFontTx/>
              <a:buNone/>
            </a:pPr>
            <a:r>
              <a:rPr lang="en-US" smtClean="0"/>
              <a:t>			</a:t>
            </a:r>
            <a:r>
              <a:rPr lang="en-US" i="1" smtClean="0"/>
              <a:t>c</a:t>
            </a:r>
            <a:r>
              <a:rPr lang="en-US" smtClean="0"/>
              <a:t> = 1.1 </a:t>
            </a:r>
            <a:r>
              <a:rPr lang="en-US" i="1" smtClean="0"/>
              <a:t>t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en-US" smtClean="0"/>
              <a:t>where </a:t>
            </a:r>
            <a:r>
              <a:rPr lang="en-US" i="1" smtClean="0"/>
              <a:t>t</a:t>
            </a:r>
            <a:r>
              <a:rPr lang="en-US" smtClean="0"/>
              <a:t> = stock thickness</a:t>
            </a:r>
          </a:p>
          <a:p>
            <a:pPr eaLnBrk="1" hangingPunct="1"/>
            <a:r>
              <a:rPr lang="en-US" smtClean="0"/>
              <a:t>In other words, clearance = about 10% greater than stock thickness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Drawing Ratio </a:t>
            </a:r>
            <a:r>
              <a:rPr lang="en-US" i="1" smtClean="0">
                <a:sym typeface="Symbol" pitchFamily="18" charset="2"/>
              </a:rPr>
              <a:t>DR</a:t>
            </a:r>
            <a:endParaRPr lang="en-US" smtClean="0">
              <a:sym typeface="Symbol" pitchFamily="18" charset="2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7772400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where D</a:t>
            </a:r>
            <a:r>
              <a:rPr lang="en-US" i="1" baseline="-25000" smtClean="0">
                <a:sym typeface="Symbol" pitchFamily="18" charset="2"/>
              </a:rPr>
              <a:t>b</a:t>
            </a:r>
            <a:r>
              <a:rPr lang="en-US" smtClean="0">
                <a:sym typeface="Symbol" pitchFamily="18" charset="2"/>
              </a:rPr>
              <a:t> = blank diameter; and D</a:t>
            </a:r>
            <a:r>
              <a:rPr lang="en-US" i="1" baseline="-25000" smtClean="0">
                <a:sym typeface="Symbol" pitchFamily="18" charset="2"/>
              </a:rPr>
              <a:t>p</a:t>
            </a:r>
            <a:r>
              <a:rPr lang="en-US" smtClean="0">
                <a:sym typeface="Symbol" pitchFamily="18" charset="2"/>
              </a:rPr>
              <a:t> = punch diameter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Indicates severity of a given drawing operation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Upper limit = 2.0</a:t>
            </a: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Most easily defined for cylindrical shape:</a:t>
            </a:r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1447800" y="2743200"/>
          <a:ext cx="1206500" cy="850900"/>
        </p:xfrm>
        <a:graphic>
          <a:graphicData uri="http://schemas.openxmlformats.org/presentationml/2006/ole">
            <p:oleObj spid="_x0000_s3074" name="Equation" r:id="rId3" imgW="1206360" imgH="85068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Reduction </a:t>
            </a:r>
            <a:r>
              <a:rPr lang="en-US" i="1" smtClean="0">
                <a:sym typeface="Symbol" pitchFamily="18" charset="2"/>
              </a:rPr>
              <a:t>r</a:t>
            </a:r>
            <a:endParaRPr lang="en-US" smtClean="0">
              <a:sym typeface="Symbol" pitchFamily="18" charset="2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Again, defined for cylindrical shape:</a:t>
            </a: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2133600" y="2895600"/>
          <a:ext cx="1562100" cy="850900"/>
        </p:xfrm>
        <a:graphic>
          <a:graphicData uri="http://schemas.openxmlformats.org/presentationml/2006/ole">
            <p:oleObj spid="_x0000_s4098" name="Equation" r:id="rId3" imgW="1562040" imgH="850680" progId="Equation.3">
              <p:embed/>
            </p:oleObj>
          </a:graphicData>
        </a:graphic>
      </p:graphicFrame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85800" y="4114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   Value of </a:t>
            </a:r>
            <a:r>
              <a:rPr lang="en-US" i="1"/>
              <a:t>r</a:t>
            </a:r>
            <a:r>
              <a:rPr lang="en-US"/>
              <a:t> should be less than 0.50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Thickness‑to‑Diameter Ratio 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Thickness of starting blank divided by blank diameter 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		Thickness-to-diameter ratio = </a:t>
            </a:r>
            <a:r>
              <a:rPr lang="en-US" i="1" smtClean="0">
                <a:sym typeface="Symbol" pitchFamily="18" charset="2"/>
              </a:rPr>
              <a:t>t/D</a:t>
            </a:r>
            <a:r>
              <a:rPr lang="en-US" i="1" baseline="-25000" smtClean="0">
                <a:sym typeface="Symbol" pitchFamily="18" charset="2"/>
              </a:rPr>
              <a:t>b</a:t>
            </a:r>
            <a:endParaRPr lang="en-US" smtClean="0">
              <a:sym typeface="Symbol" pitchFamily="18" charset="2"/>
            </a:endParaRPr>
          </a:p>
          <a:p>
            <a:pPr eaLnBrk="1" hangingPunct="1"/>
            <a:r>
              <a:rPr lang="en-US" smtClean="0">
                <a:sym typeface="Symbol" pitchFamily="18" charset="2"/>
              </a:rPr>
              <a:t>Desirable for </a:t>
            </a:r>
            <a:r>
              <a:rPr lang="en-US" i="1" smtClean="0">
                <a:sym typeface="Symbol" pitchFamily="18" charset="2"/>
              </a:rPr>
              <a:t>t/D</a:t>
            </a:r>
            <a:r>
              <a:rPr lang="en-US" i="1" baseline="-25000" smtClean="0">
                <a:sym typeface="Symbol" pitchFamily="18" charset="2"/>
              </a:rPr>
              <a:t>b</a:t>
            </a:r>
            <a:r>
              <a:rPr lang="en-US" smtClean="0">
                <a:sym typeface="Symbol" pitchFamily="18" charset="2"/>
              </a:rPr>
              <a:t> ratio to be greater than 1%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As </a:t>
            </a:r>
            <a:r>
              <a:rPr lang="en-US" i="1" smtClean="0">
                <a:sym typeface="Symbol" pitchFamily="18" charset="2"/>
              </a:rPr>
              <a:t>t/D</a:t>
            </a:r>
            <a:r>
              <a:rPr lang="en-US" i="1" baseline="-25000" smtClean="0">
                <a:sym typeface="Symbol" pitchFamily="18" charset="2"/>
              </a:rPr>
              <a:t>b</a:t>
            </a:r>
            <a:r>
              <a:rPr lang="en-US" smtClean="0">
                <a:sym typeface="Symbol" pitchFamily="18" charset="2"/>
              </a:rPr>
              <a:t> decreases, tendency for wrinkling increases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Sheet Metal Parts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strength</a:t>
            </a:r>
          </a:p>
          <a:p>
            <a:pPr eaLnBrk="1" hangingPunct="1"/>
            <a:r>
              <a:rPr lang="en-US" smtClean="0"/>
              <a:t>Good dimensional accuracy</a:t>
            </a:r>
          </a:p>
          <a:p>
            <a:pPr eaLnBrk="1" hangingPunct="1"/>
            <a:r>
              <a:rPr lang="en-US" smtClean="0"/>
              <a:t>Good surface finish</a:t>
            </a:r>
          </a:p>
          <a:p>
            <a:pPr eaLnBrk="1" hangingPunct="1"/>
            <a:r>
              <a:rPr lang="en-US" smtClean="0"/>
              <a:t>Relatively low cost </a:t>
            </a:r>
          </a:p>
          <a:p>
            <a:pPr eaLnBrk="1" hangingPunct="1"/>
            <a:r>
              <a:rPr lang="en-US" smtClean="0"/>
              <a:t>For large quantities, economical mass production operations are available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Blank Size Determination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For final dimensions of drawn shape to be correct, starting blank diameter </a:t>
            </a:r>
            <a:r>
              <a:rPr lang="en-US" i="1" smtClean="0">
                <a:sym typeface="Symbol" pitchFamily="18" charset="2"/>
              </a:rPr>
              <a:t>D</a:t>
            </a:r>
            <a:r>
              <a:rPr lang="en-US" i="1" baseline="-25000" smtClean="0">
                <a:sym typeface="Symbol" pitchFamily="18" charset="2"/>
              </a:rPr>
              <a:t>b</a:t>
            </a:r>
            <a:r>
              <a:rPr lang="en-US" smtClean="0">
                <a:sym typeface="Symbol" pitchFamily="18" charset="2"/>
              </a:rPr>
              <a:t> must be right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Solve for </a:t>
            </a:r>
            <a:r>
              <a:rPr lang="en-US" i="1" smtClean="0">
                <a:sym typeface="Symbol" pitchFamily="18" charset="2"/>
              </a:rPr>
              <a:t>D</a:t>
            </a:r>
            <a:r>
              <a:rPr lang="en-US" i="1" baseline="-25000" smtClean="0">
                <a:sym typeface="Symbol" pitchFamily="18" charset="2"/>
              </a:rPr>
              <a:t>b</a:t>
            </a:r>
            <a:r>
              <a:rPr lang="en-US" smtClean="0">
                <a:sym typeface="Symbol" pitchFamily="18" charset="2"/>
              </a:rPr>
              <a:t> by setting starting sheet metal blank volume = final product volume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To facilitate calculation, assume negligible thinning of part wall 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Shapes other than Cylindrical Cups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Square or rectangular boxes (as in sinks),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Stepped cups,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Cones,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Cups with spherical rather than flat bases,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Irregular curved forms (as in automobile body panels) </a:t>
            </a:r>
          </a:p>
          <a:p>
            <a:pPr eaLnBrk="1" hangingPunct="1"/>
            <a:endParaRPr lang="en-US" smtClean="0">
              <a:sym typeface="Symbol" pitchFamily="18" charset="2"/>
            </a:endParaRPr>
          </a:p>
          <a:p>
            <a:pPr eaLnBrk="1" hangingPunct="1"/>
            <a:r>
              <a:rPr lang="en-US" smtClean="0">
                <a:sym typeface="Symbol" pitchFamily="18" charset="2"/>
              </a:rPr>
              <a:t>Each of these shapes presents its own unique technical problems in drawing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Other Sheet Metal Forming on Presses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Other sheet metal forming operations performed on conventional presses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Operations performed with metal tooling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Operations performed with flexible rubber tooling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accent1"/>
                </a:solidFill>
                <a:sym typeface="Symbol" pitchFamily="18" charset="2"/>
              </a:rPr>
              <a:t>Ironing</a:t>
            </a:r>
            <a:r>
              <a:rPr lang="en-US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Makes wall thickness of cylindrical cup more uniform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Examples: beverage cans and artillery shells 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609600" y="48768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>
                <a:sym typeface="Symbol" pitchFamily="18" charset="2"/>
              </a:rPr>
              <a:t>Figure 20.25 ‑ Ironing to achieve a more uniform wall thickness in a drawn cup: (1) start of process; (2) during process </a:t>
            </a:r>
          </a:p>
          <a:p>
            <a:pPr algn="ctr">
              <a:spcBef>
                <a:spcPts val="600"/>
              </a:spcBef>
            </a:pPr>
            <a:r>
              <a:rPr lang="en-US" sz="2000">
                <a:sym typeface="Symbol" pitchFamily="18" charset="2"/>
              </a:rPr>
              <a:t>Note thinning and elongation of walls </a:t>
            </a:r>
          </a:p>
          <a:p>
            <a:pPr algn="ctr">
              <a:spcBef>
                <a:spcPts val="6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46085" name="Picture 6" descr="C:\My Documents\Books\Mfg01Images\7928D_Wiley\Groover\Fund Of Modern Manufacturing\jpeg_art\ch20_jpeg\w029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9950"/>
            <a:ext cx="41910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7772400" cy="152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smtClean="0">
                <a:solidFill>
                  <a:schemeClr val="accent1"/>
                </a:solidFill>
                <a:sym typeface="Symbol" pitchFamily="18" charset="2"/>
              </a:rPr>
              <a:t>Embossing</a:t>
            </a:r>
            <a:r>
              <a:rPr lang="en-US" smtClean="0">
                <a:sym typeface="Symbol" pitchFamily="18" charset="2"/>
              </a:rPr>
              <a:t>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Used to create indentations in sheet, such as raised (or indented) lettering or strengthening ribs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>
                <a:sym typeface="Symbol" pitchFamily="18" charset="2"/>
              </a:rPr>
              <a:t>Figure 20.26 ‑ Embossing: (a) cross‑section of punch and die configuration during pressing; (b) finished part with embossed ribs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47109" name="Picture 6" descr="C:\My Documents\Books\Mfg01Images\7928D_Wiley\Groover\Fund Of Modern Manufacturing\jpeg_art\ch20_jpeg\w030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54102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20.28 ‑ Guerin process: (1) before and (2) after</a:t>
            </a:r>
          </a:p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Symbols </a:t>
            </a:r>
            <a:r>
              <a:rPr lang="en-US" sz="2000" i="1" smtClean="0">
                <a:sym typeface="Symbol" pitchFamily="18" charset="2"/>
              </a:rPr>
              <a:t>v</a:t>
            </a:r>
            <a:r>
              <a:rPr lang="en-US" sz="2000" smtClean="0">
                <a:sym typeface="Symbol" pitchFamily="18" charset="2"/>
              </a:rPr>
              <a:t> and </a:t>
            </a:r>
            <a:r>
              <a:rPr lang="en-US" sz="2000" i="1" smtClean="0">
                <a:sym typeface="Symbol" pitchFamily="18" charset="2"/>
              </a:rPr>
              <a:t>F</a:t>
            </a:r>
            <a:r>
              <a:rPr lang="en-US" sz="2000" smtClean="0">
                <a:sym typeface="Symbol" pitchFamily="18" charset="2"/>
              </a:rPr>
              <a:t> indicate motion and applied force respectively</a:t>
            </a:r>
          </a:p>
        </p:txBody>
      </p:sp>
      <p:pic>
        <p:nvPicPr>
          <p:cNvPr id="48132" name="Picture 5" descr="C:\My Documents\Books\Mfg01Images\7928D_Wiley\Groover\Fund Of Modern Manufacturing\jpeg_art\ch20_jpeg\w030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4102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3124200" y="685800"/>
            <a:ext cx="2981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accent1"/>
                </a:solidFill>
              </a:rPr>
              <a:t>Guerin Process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Advantages of Guerin Process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Low tooling cost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Form block can be made of wood, plastic, or other materials that are easy to shape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Rubber pad can be used with different form blocks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Process attractive in small quantity production 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Dies for Sheet Metal Processes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Most pressworking operations performed with conventional </a:t>
            </a:r>
            <a:r>
              <a:rPr lang="en-US" i="1" smtClean="0">
                <a:sym typeface="Symbol" pitchFamily="18" charset="2"/>
              </a:rPr>
              <a:t>punch‑and‑die</a:t>
            </a:r>
            <a:r>
              <a:rPr lang="en-US" smtClean="0">
                <a:sym typeface="Symbol" pitchFamily="18" charset="2"/>
              </a:rPr>
              <a:t> tooling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Custom‑designed for particular part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The term </a:t>
            </a:r>
            <a:r>
              <a:rPr lang="en-US" i="1" smtClean="0">
                <a:sym typeface="Symbol" pitchFamily="18" charset="2"/>
              </a:rPr>
              <a:t>stamping die</a:t>
            </a:r>
            <a:r>
              <a:rPr lang="en-US" smtClean="0">
                <a:sym typeface="Symbol" pitchFamily="18" charset="2"/>
              </a:rPr>
              <a:t> sometimes used for high production dies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86400"/>
            <a:ext cx="8153400" cy="60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20.30 ‑ Components of a punch and die for a blanking operation</a:t>
            </a:r>
          </a:p>
        </p:txBody>
      </p:sp>
      <p:pic>
        <p:nvPicPr>
          <p:cNvPr id="51204" name="Picture 5" descr="C:\My Documents\Books\Mfg01Images\7928D_Wiley\Groover\Fund Of Modern Manufacturing\jpeg_art\ch20_jpeg\w030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0104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05200"/>
            <a:ext cx="2362200" cy="21336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20.31 ‑ </a:t>
            </a:r>
          </a:p>
          <a:p>
            <a:pPr marL="457200" indent="-457200" eaLnBrk="1" hangingPunct="1">
              <a:buFontTx/>
              <a:buAutoNum type="alphaLcParenBoth"/>
            </a:pPr>
            <a:r>
              <a:rPr lang="en-US" sz="2000" smtClean="0">
                <a:sym typeface="Symbol" pitchFamily="18" charset="2"/>
              </a:rPr>
              <a:t>Progressive die; </a:t>
            </a:r>
          </a:p>
          <a:p>
            <a:pPr marL="457200" indent="-457200" eaLnBrk="1" hangingPunct="1">
              <a:buFontTx/>
              <a:buAutoNum type="alphaLcParenBoth"/>
            </a:pPr>
            <a:r>
              <a:rPr lang="en-US" sz="2000" smtClean="0">
                <a:sym typeface="Symbol" pitchFamily="18" charset="2"/>
              </a:rPr>
              <a:t>associated strip development</a:t>
            </a:r>
          </a:p>
        </p:txBody>
      </p:sp>
      <p:pic>
        <p:nvPicPr>
          <p:cNvPr id="52228" name="Picture 5" descr="C:\My Documents\Books\Mfg01Images\7928D_Wiley\Groover\Fund Of Modern Manufacturing\jpeg_art\ch20_jpeg\w030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685800"/>
            <a:ext cx="49911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Sheet Metalworking Terminology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“Punch‑and‑die”</a:t>
            </a:r>
          </a:p>
          <a:p>
            <a:pPr marL="914400" lvl="1" indent="-457200" eaLnBrk="1" hangingPunct="1"/>
            <a:r>
              <a:rPr lang="en-US" smtClean="0"/>
              <a:t>Tooling to perform cutting, bending, and drawing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“Stamping press” </a:t>
            </a:r>
          </a:p>
          <a:p>
            <a:pPr marL="914400" lvl="1" indent="-457200" eaLnBrk="1" hangingPunct="1"/>
            <a:r>
              <a:rPr lang="en-US" smtClean="0"/>
              <a:t>Machine tool that performs most sheet metal operations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“Stampings”</a:t>
            </a:r>
          </a:p>
          <a:p>
            <a:pPr marL="914400" lvl="1" indent="-457200" eaLnBrk="1" hangingPunct="1"/>
            <a:r>
              <a:rPr lang="en-US" smtClean="0"/>
              <a:t>Sheet metal products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334000"/>
            <a:ext cx="60960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20.32 ‑ Components of a typical mechanical drive stamping press</a:t>
            </a:r>
          </a:p>
        </p:txBody>
      </p:sp>
      <p:pic>
        <p:nvPicPr>
          <p:cNvPr id="53252" name="Picture 5" descr="C:\My Documents\Books\Mfg01Images\7928D_Wiley\Groover\Fund Of Modern Manufacturing\jpeg_art\ch20_jpeg\w030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492125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Types of Stamping Press Frame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ym typeface="Symbol" pitchFamily="18" charset="2"/>
              </a:rPr>
              <a:t>Gap frame</a:t>
            </a:r>
            <a:r>
              <a:rPr lang="en-US" smtClean="0">
                <a:sym typeface="Symbol" pitchFamily="18" charset="2"/>
              </a:rPr>
              <a:t> – configuration of the letter C and often referred to as a </a:t>
            </a:r>
            <a:r>
              <a:rPr lang="en-US" i="1" smtClean="0">
                <a:sym typeface="Symbol" pitchFamily="18" charset="2"/>
              </a:rPr>
              <a:t>C‑frame</a:t>
            </a:r>
            <a:endParaRPr lang="en-US" smtClean="0">
              <a:sym typeface="Symbol" pitchFamily="18" charset="2"/>
            </a:endParaRPr>
          </a:p>
          <a:p>
            <a:pPr eaLnBrk="1" hangingPunct="1"/>
            <a:r>
              <a:rPr lang="en-US" i="1" smtClean="0">
                <a:sym typeface="Symbol" pitchFamily="18" charset="2"/>
              </a:rPr>
              <a:t>Straight‑sided frame</a:t>
            </a:r>
            <a:r>
              <a:rPr lang="en-US" smtClean="0">
                <a:sym typeface="Symbol" pitchFamily="18" charset="2"/>
              </a:rPr>
              <a:t> – box-like construction for higher tonnage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3429000"/>
            <a:ext cx="31242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20.33 ‑ Gap frame press for sheet metalworking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(photo courtesy of E. W. Bliss Company)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Capacity = 1350 kN (150 tons)</a:t>
            </a:r>
          </a:p>
        </p:txBody>
      </p:sp>
      <p:pic>
        <p:nvPicPr>
          <p:cNvPr id="55300" name="Picture 5" descr="C:\My Documents\Books\Mfg01Images\7928D_Wiley\Groover\Fund Of Modern Manufacturing\jpeg_art\ch20_jpeg\w0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45354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22860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20.34 ‑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Press brake with bed width of 9.15 m (30 ft) and capacity of 11,200 kN (1250 tons); two workers are positioning plate stock for bending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(photo courtesy of Niagara Machine &amp; Tool Works)</a:t>
            </a:r>
          </a:p>
        </p:txBody>
      </p:sp>
      <p:pic>
        <p:nvPicPr>
          <p:cNvPr id="56324" name="Picture 5" descr="C:\My Documents\Books\Mfg01Images\7928D_Wiley\Groover\Fund Of Modern Manufacturing\jpeg_art\ch20_jpeg\w0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85800"/>
            <a:ext cx="5233988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20.35 ‑ Several sheet metal parts produced on a turret press, showing variety of hole shapes possible </a:t>
            </a:r>
          </a:p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(photo courtesy of Strippet, Inc.)</a:t>
            </a:r>
          </a:p>
        </p:txBody>
      </p:sp>
      <p:pic>
        <p:nvPicPr>
          <p:cNvPr id="57348" name="Picture 6" descr="C:\My Documents\Books\Mfg01Images\7928D_Wiley\Groover\Fund Of Modern Manufacturing\jpeg_art\ch20_jpeg\w0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"/>
            <a:ext cx="5257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05400"/>
            <a:ext cx="77724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20.36 ‑ Computer numerical control turret press </a:t>
            </a:r>
          </a:p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(photo courtesy of Strippet, Inc.)</a:t>
            </a:r>
          </a:p>
        </p:txBody>
      </p:sp>
      <p:pic>
        <p:nvPicPr>
          <p:cNvPr id="58372" name="Picture 6" descr="C:\My Documents\Books\Mfg01Images\7928D_Wiley\Groover\Fund Of Modern Manufacturing\jpeg_art\ch20_jpeg\w0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3886200"/>
            <a:ext cx="3276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20.37 ‑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Straight‑sided frame press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(photo courtesy Greenerd Press &amp; Machine Company, Inc.)</a:t>
            </a:r>
          </a:p>
        </p:txBody>
      </p:sp>
      <p:pic>
        <p:nvPicPr>
          <p:cNvPr id="59396" name="Picture 5" descr="C:\My Documents\Books\Mfg01Images\7928D_Wiley\Groover\Fund Of Modern Manufacturing\jpeg_art\ch20_jpeg\w0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43195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Power and Drive Systems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Hydraulic presses - use a large piston and cylinder to drive the ram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Longer ram stroke than mechanical types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Suited to deep drawing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Slower than mechanical drives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Mechanical presses – convert rotation of motor to linear motion of ram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High forces at bottom of stroke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Suited to blanking and punching 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Sheet Metal Operations 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Not Performed on Presses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Stretch forming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Roll bending and forming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Spinning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High‑energy‑rate forming processes. 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7772400" cy="137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smtClean="0">
                <a:solidFill>
                  <a:schemeClr val="accent1"/>
                </a:solidFill>
                <a:sym typeface="Symbol" pitchFamily="18" charset="2"/>
              </a:rPr>
              <a:t>Stretch Forming</a:t>
            </a:r>
            <a:r>
              <a:rPr lang="en-US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ym typeface="Symbol" pitchFamily="18" charset="2"/>
              </a:rPr>
              <a:t>Sheet metal is stretched and simultaneously bent to achieve shape change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609600" y="4953000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>
                <a:sym typeface="Symbol" pitchFamily="18" charset="2"/>
              </a:rPr>
              <a:t>Figure 20.39 ‑ Stretch forming: (1) start of process; (2) form die is pressed into the work with force </a:t>
            </a:r>
            <a:r>
              <a:rPr lang="en-US" sz="2000" i="1">
                <a:sym typeface="Symbol" pitchFamily="18" charset="2"/>
              </a:rPr>
              <a:t>F</a:t>
            </a:r>
            <a:r>
              <a:rPr lang="en-US" sz="2000" baseline="-25000">
                <a:sym typeface="Symbol" pitchFamily="18" charset="2"/>
              </a:rPr>
              <a:t>die</a:t>
            </a:r>
            <a:r>
              <a:rPr lang="en-US" sz="2000">
                <a:sym typeface="Symbol" pitchFamily="18" charset="2"/>
              </a:rPr>
              <a:t>, causing it to be stretched and bent over the form. </a:t>
            </a:r>
            <a:r>
              <a:rPr lang="en-US" sz="2000" i="1">
                <a:sym typeface="Symbol" pitchFamily="18" charset="2"/>
              </a:rPr>
              <a:t>F</a:t>
            </a:r>
            <a:r>
              <a:rPr lang="en-US" sz="2000">
                <a:sym typeface="Symbol" pitchFamily="18" charset="2"/>
              </a:rPr>
              <a:t> = stretching force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62469" name="Picture 6" descr="C:\My Documents\Books\Mfg01Images\7928D_Wiley\Groover\Fund Of Modern Manufacturing\jpeg_art\ch20_jpeg\w031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65532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12291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Three Major Categories of </a:t>
            </a:r>
            <a:br>
              <a:rPr lang="en-US" smtClean="0"/>
            </a:br>
            <a:r>
              <a:rPr lang="en-US" smtClean="0"/>
              <a:t>Sheet Metal Processes</a:t>
            </a:r>
          </a:p>
        </p:txBody>
      </p:sp>
      <p:sp>
        <p:nvSpPr>
          <p:cNvPr id="12292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Cutting </a:t>
            </a:r>
          </a:p>
          <a:p>
            <a:pPr marL="914400" lvl="1" indent="-457200" eaLnBrk="1" hangingPunct="1"/>
            <a:r>
              <a:rPr lang="en-US" smtClean="0"/>
              <a:t>Shearing to separate large sheets; or cut part perimeters or make holes in sheets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Bending </a:t>
            </a:r>
          </a:p>
          <a:p>
            <a:pPr marL="914400" lvl="1" indent="-457200" eaLnBrk="1" hangingPunct="1"/>
            <a:r>
              <a:rPr lang="en-US" smtClean="0"/>
              <a:t>Straining sheet around a straight axis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Drawing </a:t>
            </a:r>
          </a:p>
          <a:p>
            <a:pPr marL="914400" lvl="1" indent="-457200" eaLnBrk="1" hangingPunct="1"/>
            <a:r>
              <a:rPr lang="en-US" smtClean="0"/>
              <a:t>Forming of sheet into convex or concave shapes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Force Required in Stretch Forming 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where </a:t>
            </a:r>
            <a:r>
              <a:rPr lang="en-US" i="1" smtClean="0"/>
              <a:t>F</a:t>
            </a:r>
            <a:r>
              <a:rPr lang="en-US" smtClean="0"/>
              <a:t> = stretching force; </a:t>
            </a:r>
            <a:r>
              <a:rPr lang="en-US" i="1" smtClean="0"/>
              <a:t>L</a:t>
            </a:r>
            <a:r>
              <a:rPr lang="en-US" smtClean="0"/>
              <a:t> = length of sheet in direction perpendicular to stretching; </a:t>
            </a:r>
            <a:r>
              <a:rPr lang="en-US" i="1" smtClean="0"/>
              <a:t>t</a:t>
            </a:r>
            <a:r>
              <a:rPr lang="en-US" smtClean="0"/>
              <a:t> = instantaneous stock thickness; and </a:t>
            </a:r>
            <a:r>
              <a:rPr lang="en-US" i="1" smtClean="0"/>
              <a:t>Y</a:t>
            </a:r>
            <a:r>
              <a:rPr lang="en-US" i="1" baseline="-25000" smtClean="0"/>
              <a:t>f </a:t>
            </a:r>
            <a:r>
              <a:rPr lang="en-US" smtClean="0"/>
              <a:t>= flow stress of work metal</a:t>
            </a:r>
          </a:p>
          <a:p>
            <a:pPr eaLnBrk="1" hangingPunct="1"/>
            <a:r>
              <a:rPr lang="en-US" smtClean="0"/>
              <a:t>Die force </a:t>
            </a:r>
            <a:r>
              <a:rPr lang="en-US" i="1" smtClean="0"/>
              <a:t>F</a:t>
            </a:r>
            <a:r>
              <a:rPr lang="en-US" i="1" baseline="-25000" smtClean="0"/>
              <a:t>die</a:t>
            </a:r>
            <a:r>
              <a:rPr lang="en-US" smtClean="0"/>
              <a:t> can be determined by balancing vertical force components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828800" y="2209800"/>
          <a:ext cx="1117600" cy="368300"/>
        </p:xfrm>
        <a:graphic>
          <a:graphicData uri="http://schemas.openxmlformats.org/presentationml/2006/ole">
            <p:oleObj spid="_x0000_s5122" name="Equation" r:id="rId3" imgW="1117440" imgH="36828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7772400" cy="152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smtClean="0">
                <a:solidFill>
                  <a:schemeClr val="accent1"/>
                </a:solidFill>
                <a:sym typeface="Symbol" pitchFamily="18" charset="2"/>
              </a:rPr>
              <a:t>Roll Bending</a:t>
            </a:r>
            <a:r>
              <a:rPr lang="en-US" smtClean="0">
                <a:sym typeface="Symbol" pitchFamily="18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Large metal sheets and plates are formed into curved sections using rolls 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533400" y="50292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ym typeface="Symbol" pitchFamily="18" charset="2"/>
              </a:rPr>
              <a:t>Figure 20.40 ‑ Roll bending</a:t>
            </a:r>
          </a:p>
        </p:txBody>
      </p:sp>
      <p:pic>
        <p:nvPicPr>
          <p:cNvPr id="63493" name="Picture 6" descr="C:\My Documents\Books\Mfg01Images\7928D_Wiley\Groover\Fund Of Modern Manufacturing\jpeg_art\ch20_jpeg\w031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057400"/>
            <a:ext cx="38862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1752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smtClean="0">
                <a:solidFill>
                  <a:schemeClr val="accent1"/>
                </a:solidFill>
                <a:sym typeface="Symbol" pitchFamily="18" charset="2"/>
              </a:rPr>
              <a:t>Roll Forming</a:t>
            </a:r>
            <a:r>
              <a:rPr lang="en-US" smtClean="0">
                <a:sym typeface="Symbol" pitchFamily="18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Continuous bending process in which opposing rolls produce long sections of formed shapes from coil or strip stock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533400" y="3048000"/>
            <a:ext cx="24384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</a:pPr>
            <a:r>
              <a:rPr lang="en-US" sz="2000">
                <a:sym typeface="Symbol" pitchFamily="18" charset="2"/>
              </a:rPr>
              <a:t>Figure 20.41 ‑ Roll forming of a continuous channel section: </a:t>
            </a:r>
          </a:p>
          <a:p>
            <a:pPr marL="457200" indent="-457200">
              <a:spcBef>
                <a:spcPts val="600"/>
              </a:spcBef>
              <a:buFontTx/>
              <a:buAutoNum type="arabicParenBoth"/>
            </a:pPr>
            <a:r>
              <a:rPr lang="en-US" sz="2000">
                <a:sym typeface="Symbol" pitchFamily="18" charset="2"/>
              </a:rPr>
              <a:t>straight rolls</a:t>
            </a:r>
          </a:p>
          <a:p>
            <a:pPr marL="457200" indent="-457200">
              <a:spcBef>
                <a:spcPts val="600"/>
              </a:spcBef>
              <a:buFontTx/>
              <a:buAutoNum type="arabicParenBoth"/>
            </a:pPr>
            <a:r>
              <a:rPr lang="en-US" sz="2000">
                <a:sym typeface="Symbol" pitchFamily="18" charset="2"/>
              </a:rPr>
              <a:t>partial form </a:t>
            </a:r>
          </a:p>
          <a:p>
            <a:pPr marL="457200" indent="-457200">
              <a:spcBef>
                <a:spcPts val="600"/>
              </a:spcBef>
              <a:buFontTx/>
              <a:buAutoNum type="arabicParenBoth"/>
            </a:pPr>
            <a:r>
              <a:rPr lang="en-US" sz="2000">
                <a:sym typeface="Symbol" pitchFamily="18" charset="2"/>
              </a:rPr>
              <a:t>final form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64517" name="Picture 6" descr="C:\My Documents\Books\Mfg01Images\7928D_Wiley\Groover\Fund Of Modern Manufacturing\jpeg_art\ch20_jpeg\w031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17763"/>
            <a:ext cx="4953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Spinning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Metal forming process in which an axially symmetric part is gradually shaped over a rotating mandrel using a rounded tool or roller </a:t>
            </a:r>
          </a:p>
          <a:p>
            <a:pPr marL="457200" indent="-457200" eaLnBrk="1" hangingPunct="1"/>
            <a:r>
              <a:rPr lang="en-US" smtClean="0">
                <a:sym typeface="Symbol" pitchFamily="18" charset="2"/>
              </a:rPr>
              <a:t>Three types: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mtClean="0">
                <a:sym typeface="Symbol" pitchFamily="18" charset="2"/>
              </a:rPr>
              <a:t>Conventional spinning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mtClean="0">
                <a:sym typeface="Symbol" pitchFamily="18" charset="2"/>
              </a:rPr>
              <a:t>Shear spinning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mtClean="0">
                <a:sym typeface="Symbol" pitchFamily="18" charset="2"/>
              </a:rPr>
              <a:t>Tube spinning 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876800"/>
            <a:ext cx="77724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20.42 ‑ Conventional spinning: (1) setup at start of process; (2) during spinning; and (3) completion of process</a:t>
            </a:r>
          </a:p>
        </p:txBody>
      </p:sp>
      <p:pic>
        <p:nvPicPr>
          <p:cNvPr id="66564" name="Picture 6" descr="C:\My Documents\Books\Mfg01Images\7928D_Wiley\Groover\Fund Of Modern Manufacturing\jpeg_art\ch20_jpeg\w031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59777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High‑Energy‑Rate Forming (HERF)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Processes to form metals using large amounts of energy over a very short time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HERF processes include: 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Explosive forming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Electrohydraulic forming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Electromagnetic forming 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Explosive Forming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Use of explosive charge to form sheet (or plate) metal into a die cavity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Explosive charge causes a shock wave whose energy is transmitted to force part into cavity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Applications: large parts, typical of aerospace industry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Figure 20.45 ‑ Explosive forming: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(1) setup, (2) explosive is detonated, and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(3) shock wave forms part and plume escapes water surface</a:t>
            </a:r>
          </a:p>
        </p:txBody>
      </p:sp>
      <p:pic>
        <p:nvPicPr>
          <p:cNvPr id="69636" name="Picture 10" descr="C:\My Documents\Books\Mfg01Images\7928D_Wiley\Groover\Fund Of Modern Manufacturing\jpeg_art\ch20_jpeg\w031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74738"/>
            <a:ext cx="815340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Electromagnetic Forming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Sheet metal is deformed by mechanical force of an electromagnetic field induced in workpart by an energized coil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Presently the most widely used HERF process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Applications: tubular parts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724400"/>
            <a:ext cx="79248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20.47 ‑ Electromagnetic forming: (1) setup in which coil is inserted into tubular workpart surrounded by die; (2) formed part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  <p:pic>
        <p:nvPicPr>
          <p:cNvPr id="71684" name="Picture 7" descr="C:\My Documents\Books\Mfg01Images\7928D_Wiley\Groover\Fund Of Modern Manufacturing\jpeg_art\ch20_jpeg\w032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9850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34290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Figure 20.1 ‑ Shearing of sheet metal between two cutting edges: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(1) just before the punch contacts work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09600" y="838200"/>
            <a:ext cx="33528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>
                <a:solidFill>
                  <a:schemeClr val="accent1"/>
                </a:solidFill>
              </a:rPr>
              <a:t>Cutting</a:t>
            </a:r>
          </a:p>
          <a:p>
            <a:pPr>
              <a:spcBef>
                <a:spcPts val="600"/>
              </a:spcBef>
            </a:pPr>
            <a:r>
              <a:rPr lang="en-US"/>
              <a:t>Shearing between two sharp cutting edges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3317" name="Picture 10" descr="C:\My Documents\Books\Mfg01Images\7928D_Wiley\Groover\Fund Of Modern Manufacturing\jpeg_art\ch20_jpeg\20.1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14400"/>
            <a:ext cx="39719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3886200"/>
            <a:ext cx="37338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Figure 20.1 ‑ Shearing of sheet metal between two cutting edges: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(2) punch begins to push into work, causing plastic deformation</a:t>
            </a:r>
          </a:p>
        </p:txBody>
      </p:sp>
      <p:pic>
        <p:nvPicPr>
          <p:cNvPr id="14340" name="Picture 6" descr="C:\My Documents\Books\Mfg01Images\7928D_Wiley\Groover\Fund Of Modern Manufacturing\jpeg_art\ch20_jpeg\20.1c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3736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3657600"/>
            <a:ext cx="33528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Figure 20.1 ‑ Shearing of sheet metal between two cutting edges: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(3) punch compresses and penetrates into work causing a smooth cut surface</a:t>
            </a:r>
          </a:p>
        </p:txBody>
      </p:sp>
      <p:pic>
        <p:nvPicPr>
          <p:cNvPr id="15364" name="Picture 6" descr="C:\My Documents\Books\Mfg01Images\7928D_Wiley\Groover\Fund Of Modern Manufacturing\jpeg_art\ch20_jpeg\20.1cc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39639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2614</Words>
  <Application>Microsoft Office PowerPoint</Application>
  <PresentationFormat>On-screen Show (4:3)</PresentationFormat>
  <Paragraphs>353</Paragraphs>
  <Slides>69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Microsoft Equation 3.0</vt:lpstr>
      <vt:lpstr>Chapter 20 SHEET METALWORKING</vt:lpstr>
      <vt:lpstr>Sheet Metalworking Defined</vt:lpstr>
      <vt:lpstr>Sheet and Plate Metal Products</vt:lpstr>
      <vt:lpstr>Advantages of Sheet Metal Parts</vt:lpstr>
      <vt:lpstr>Sheet Metalworking Terminology</vt:lpstr>
      <vt:lpstr>Three Major Categories of  Sheet Metal Processes</vt:lpstr>
      <vt:lpstr>Slide 7</vt:lpstr>
      <vt:lpstr>Slide 8</vt:lpstr>
      <vt:lpstr>Slide 9</vt:lpstr>
      <vt:lpstr>Slide 10</vt:lpstr>
      <vt:lpstr>Shearing, Blanking, and Punching</vt:lpstr>
      <vt:lpstr>Shearing</vt:lpstr>
      <vt:lpstr>Slide 13</vt:lpstr>
      <vt:lpstr>Blanking and Punching</vt:lpstr>
      <vt:lpstr>Slide 15</vt:lpstr>
      <vt:lpstr>Clearance in Sheet Metal Cutting</vt:lpstr>
      <vt:lpstr>Clearance in Sheet Metal Cutting</vt:lpstr>
      <vt:lpstr>Allowance a for  Three Sheet Metal Groups</vt:lpstr>
      <vt:lpstr>Punch and Die Sizes for  Blanking and Punching</vt:lpstr>
      <vt:lpstr>Slide 20</vt:lpstr>
      <vt:lpstr>Slide 21</vt:lpstr>
      <vt:lpstr>Cutting Forces</vt:lpstr>
      <vt:lpstr>Slide 23</vt:lpstr>
      <vt:lpstr>Slide 24</vt:lpstr>
      <vt:lpstr>Types of Sheetmetal Bending</vt:lpstr>
      <vt:lpstr>Slide 26</vt:lpstr>
      <vt:lpstr>Slide 27</vt:lpstr>
      <vt:lpstr>Stretching during Bending</vt:lpstr>
      <vt:lpstr>Bend Allowance Formula</vt:lpstr>
      <vt:lpstr>Springback in Bending</vt:lpstr>
      <vt:lpstr>Slide 31</vt:lpstr>
      <vt:lpstr>Bending Force</vt:lpstr>
      <vt:lpstr>Slide 33</vt:lpstr>
      <vt:lpstr>Drawing </vt:lpstr>
      <vt:lpstr>Slide 35</vt:lpstr>
      <vt:lpstr>Clearance in Drawing</vt:lpstr>
      <vt:lpstr>Drawing Ratio DR</vt:lpstr>
      <vt:lpstr>Reduction r</vt:lpstr>
      <vt:lpstr>Thickness‑to‑Diameter Ratio </vt:lpstr>
      <vt:lpstr>Blank Size Determination</vt:lpstr>
      <vt:lpstr>Shapes other than Cylindrical Cups</vt:lpstr>
      <vt:lpstr>Other Sheet Metal Forming on Presses</vt:lpstr>
      <vt:lpstr>Slide 43</vt:lpstr>
      <vt:lpstr>Slide 44</vt:lpstr>
      <vt:lpstr>Slide 45</vt:lpstr>
      <vt:lpstr>Advantages of Guerin Process</vt:lpstr>
      <vt:lpstr>Dies for Sheet Metal Processes</vt:lpstr>
      <vt:lpstr>Slide 48</vt:lpstr>
      <vt:lpstr>Slide 49</vt:lpstr>
      <vt:lpstr>Slide 50</vt:lpstr>
      <vt:lpstr>Types of Stamping Press Frame</vt:lpstr>
      <vt:lpstr>Slide 52</vt:lpstr>
      <vt:lpstr>Slide 53</vt:lpstr>
      <vt:lpstr>Slide 54</vt:lpstr>
      <vt:lpstr>Slide 55</vt:lpstr>
      <vt:lpstr>Slide 56</vt:lpstr>
      <vt:lpstr>Power and Drive Systems</vt:lpstr>
      <vt:lpstr>Sheet Metal Operations  Not Performed on Presses</vt:lpstr>
      <vt:lpstr>Slide 59</vt:lpstr>
      <vt:lpstr>Force Required in Stretch Forming </vt:lpstr>
      <vt:lpstr>Slide 61</vt:lpstr>
      <vt:lpstr>Slide 62</vt:lpstr>
      <vt:lpstr>Spinning</vt:lpstr>
      <vt:lpstr>Slide 64</vt:lpstr>
      <vt:lpstr>High‑Energy‑Rate Forming (HERF)</vt:lpstr>
      <vt:lpstr>Explosive Forming</vt:lpstr>
      <vt:lpstr>Slide 67</vt:lpstr>
      <vt:lpstr>Electromagnetic Forming</vt:lpstr>
      <vt:lpstr>Slide 69</vt:lpstr>
    </vt:vector>
  </TitlesOfParts>
  <Company>NC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 SHEET METALWORKING</dc:title>
  <dc:creator>Dr. Richard A Wysk</dc:creator>
  <cp:lastModifiedBy>Dr. Richard A Wysk</cp:lastModifiedBy>
  <cp:revision>1</cp:revision>
  <dcterms:created xsi:type="dcterms:W3CDTF">2010-10-19T20:04:20Z</dcterms:created>
  <dcterms:modified xsi:type="dcterms:W3CDTF">2010-10-19T20:04:59Z</dcterms:modified>
</cp:coreProperties>
</file>