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34" r:id="rId4"/>
    <p:sldId id="335" r:id="rId5"/>
    <p:sldId id="33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7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8E29-F692-4DC9-A300-8AAFFECDAC15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2D0A-0595-445E-8385-641D790F5C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8E29-F692-4DC9-A300-8AAFFECDAC15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2D0A-0595-445E-8385-641D790F5C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8E29-F692-4DC9-A300-8AAFFECDAC15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2D0A-0595-445E-8385-641D790F5C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8E29-F692-4DC9-A300-8AAFFECDAC15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2D0A-0595-445E-8385-641D790F5C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8E29-F692-4DC9-A300-8AAFFECDAC15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2D0A-0595-445E-8385-641D790F5C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8E29-F692-4DC9-A300-8AAFFECDAC15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2D0A-0595-445E-8385-641D790F5C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8E29-F692-4DC9-A300-8AAFFECDAC15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2D0A-0595-445E-8385-641D790F5C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8E29-F692-4DC9-A300-8AAFFECDAC15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2D0A-0595-445E-8385-641D790F5C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8E29-F692-4DC9-A300-8AAFFECDAC15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2D0A-0595-445E-8385-641D790F5C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8E29-F692-4DC9-A300-8AAFFECDAC15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2D0A-0595-445E-8385-641D790F5C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8E29-F692-4DC9-A300-8AAFFECDAC15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2D0A-0595-445E-8385-641D790F5C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18E29-F692-4DC9-A300-8AAFFECDAC15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92D0A-0595-445E-8385-641D790F5C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Chapter 19</a:t>
            </a:r>
            <a:br>
              <a:rPr lang="en-US" smtClean="0"/>
            </a:br>
            <a:r>
              <a:rPr lang="en-US" smtClean="0"/>
              <a:t>BULK DEFORMATION PROCESSES </a:t>
            </a:r>
            <a:br>
              <a:rPr lang="en-US" smtClean="0"/>
            </a:br>
            <a:r>
              <a:rPr lang="en-US" smtClean="0"/>
              <a:t>IN METALWORKING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Rolling</a:t>
            </a:r>
          </a:p>
          <a:p>
            <a:pPr eaLnBrk="1" hangingPunct="1"/>
            <a:r>
              <a:rPr lang="en-US" dirty="0" smtClean="0"/>
              <a:t>Other Deformation Processes Related to Rolling</a:t>
            </a:r>
          </a:p>
          <a:p>
            <a:pPr eaLnBrk="1" hangingPunct="1"/>
            <a:r>
              <a:rPr lang="en-US" dirty="0" smtClean="0"/>
              <a:t>Forging</a:t>
            </a:r>
          </a:p>
          <a:p>
            <a:pPr eaLnBrk="1" hangingPunct="1"/>
            <a:r>
              <a:rPr lang="en-US" dirty="0" smtClean="0"/>
              <a:t>Other Deformation Processes Related to Forging</a:t>
            </a:r>
          </a:p>
          <a:p>
            <a:pPr eaLnBrk="1" hangingPunct="1"/>
            <a:r>
              <a:rPr lang="en-US" dirty="0" smtClean="0"/>
              <a:t>Extrusion</a:t>
            </a:r>
          </a:p>
          <a:p>
            <a:pPr eaLnBrk="1" hangingPunct="1"/>
            <a:r>
              <a:rPr lang="en-US" dirty="0" smtClean="0"/>
              <a:t>Wire and Bar Drawing</a:t>
            </a:r>
          </a:p>
        </p:txBody>
      </p:sp>
      <p:pic>
        <p:nvPicPr>
          <p:cNvPr id="6147" name="Picture 3" descr="C:\Users\rawysk\AppData\Local\Microsoft\Windows\Temporary Internet Files\Content.IE5\Z3K9OI8U\MP9003852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343400"/>
            <a:ext cx="3276600" cy="2340429"/>
          </a:xfrm>
          <a:prstGeom prst="rect">
            <a:avLst/>
          </a:prstGeom>
          <a:noFill/>
        </p:spPr>
      </p:pic>
      <p:pic>
        <p:nvPicPr>
          <p:cNvPr id="6153" name="Picture 9" descr="C:\Users\rawysk\AppData\Local\Microsoft\Windows\Temporary Internet Files\Content.IE5\MG9U5QLK\MC9002790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990600"/>
            <a:ext cx="1827886" cy="1677924"/>
          </a:xfrm>
          <a:prstGeom prst="rect">
            <a:avLst/>
          </a:prstGeom>
          <a:noFill/>
        </p:spPr>
      </p:pic>
      <p:pic>
        <p:nvPicPr>
          <p:cNvPr id="6157" name="Picture 13" descr="C:\Users\rawysk\AppData\Local\Microsoft\Windows\Temporary Internet Files\Content.IE5\Z3K9OI8U\MP90040143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2514600"/>
            <a:ext cx="1430991" cy="17891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Types of Rolling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By geometry of work:</a:t>
            </a:r>
          </a:p>
          <a:p>
            <a:pPr lvl="1" eaLnBrk="1" hangingPunct="1"/>
            <a:r>
              <a:rPr lang="en-US" i="1" smtClean="0"/>
              <a:t>Flat rolling</a:t>
            </a:r>
            <a:r>
              <a:rPr lang="en-US" smtClean="0"/>
              <a:t> - used to reduce thickness of a rectangular cross‑section  </a:t>
            </a:r>
          </a:p>
          <a:p>
            <a:pPr lvl="1" eaLnBrk="1" hangingPunct="1"/>
            <a:r>
              <a:rPr lang="en-US" i="1" smtClean="0"/>
              <a:t>Shape rolling</a:t>
            </a:r>
            <a:r>
              <a:rPr lang="en-US" smtClean="0"/>
              <a:t> - a square cross‑section is formed into a shape such as an I‑beam </a:t>
            </a:r>
          </a:p>
          <a:p>
            <a:pPr eaLnBrk="1" hangingPunct="1"/>
            <a:r>
              <a:rPr lang="en-US" smtClean="0"/>
              <a:t>By temperature of work:</a:t>
            </a:r>
          </a:p>
          <a:p>
            <a:pPr lvl="1" eaLnBrk="1" hangingPunct="1"/>
            <a:r>
              <a:rPr lang="en-US" i="1" smtClean="0"/>
              <a:t>Hot Rolling</a:t>
            </a:r>
            <a:r>
              <a:rPr lang="en-US" smtClean="0"/>
              <a:t> – most common due to the large amount of deformation required</a:t>
            </a:r>
          </a:p>
          <a:p>
            <a:pPr lvl="1" eaLnBrk="1" hangingPunct="1"/>
            <a:r>
              <a:rPr lang="en-US" i="1" smtClean="0"/>
              <a:t>Cold rolling</a:t>
            </a:r>
            <a:r>
              <a:rPr lang="en-US" smtClean="0"/>
              <a:t> – produces finished sheet and plate stock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86400"/>
            <a:ext cx="7772400" cy="60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/>
              <a:t>Figure 19.2 ‑ Some of the steel products made in a rolling mill </a:t>
            </a:r>
          </a:p>
        </p:txBody>
      </p:sp>
      <p:pic>
        <p:nvPicPr>
          <p:cNvPr id="14340" name="Picture 5" descr="C:\My Documents\Books\Mfg01Images\7928D_Wiley\Groover\Fund Of Modern Manufacturing\jpeg_art\ch19_jpeg\w022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685800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05400"/>
            <a:ext cx="7772400" cy="99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Figure 19.3 ‑ Side view of flat rolling, indicating before and after thicknesses, work velocities, angle of contact with rolls, and other features </a:t>
            </a:r>
          </a:p>
        </p:txBody>
      </p:sp>
      <p:pic>
        <p:nvPicPr>
          <p:cNvPr id="15364" name="Picture 6" descr="C:\My Documents\Books\Mfg01Images\7928D_Wiley\Groover\Fund Of Modern Manufacturing\jpeg_art\ch19_jpeg\w022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09600"/>
            <a:ext cx="40687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Flat Rolling – Terminology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533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i="1" smtClean="0"/>
              <a:t>Draft</a:t>
            </a:r>
            <a:r>
              <a:rPr lang="en-US" smtClean="0"/>
              <a:t> = amount of thickness reduction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362200" y="2667000"/>
          <a:ext cx="1778000" cy="457200"/>
        </p:xfrm>
        <a:graphic>
          <a:graphicData uri="http://schemas.openxmlformats.org/presentationml/2006/ole">
            <p:oleObj spid="_x0000_s1026" name="Equation" r:id="rId3" imgW="1091880" imgH="380880" progId="Equation.3">
              <p:embed/>
            </p:oleObj>
          </a:graphicData>
        </a:graphic>
      </p:graphicFrame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685800" y="35052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where </a:t>
            </a:r>
            <a:r>
              <a:rPr lang="en-US" i="1"/>
              <a:t>d</a:t>
            </a:r>
            <a:r>
              <a:rPr lang="en-US"/>
              <a:t>  = draft; </a:t>
            </a:r>
            <a:r>
              <a:rPr lang="en-US" i="1"/>
              <a:t>t</a:t>
            </a:r>
            <a:r>
              <a:rPr lang="en-US" i="1" baseline="-25000"/>
              <a:t>o </a:t>
            </a:r>
            <a:r>
              <a:rPr lang="en-US"/>
              <a:t>= starting thickness; and </a:t>
            </a:r>
            <a:r>
              <a:rPr lang="en-US" i="1"/>
              <a:t>t</a:t>
            </a:r>
            <a:r>
              <a:rPr lang="en-US" i="1" baseline="-25000"/>
              <a:t>f</a:t>
            </a:r>
            <a:r>
              <a:rPr lang="en-US" baseline="-25000"/>
              <a:t>  </a:t>
            </a:r>
            <a:r>
              <a:rPr lang="en-US"/>
              <a:t>= final thickness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Flat Rolling – Terminology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838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i="1" smtClean="0"/>
              <a:t>Reduction</a:t>
            </a:r>
            <a:r>
              <a:rPr lang="en-US" smtClean="0"/>
              <a:t>  =  draft expressed as a fraction of starting stock thickness: 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590800" y="2895600"/>
          <a:ext cx="1200150" cy="1219200"/>
        </p:xfrm>
        <a:graphic>
          <a:graphicData uri="http://schemas.openxmlformats.org/presentationml/2006/ole">
            <p:oleObj spid="_x0000_s2050" name="Equation" r:id="rId3" imgW="787320" imgH="799920" progId="Equation.3">
              <p:embed/>
            </p:oleObj>
          </a:graphicData>
        </a:graphic>
      </p:graphicFrame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838200" y="4191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where r = reduction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Shape Rolling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mtClean="0"/>
              <a:t>Work is deformed into a contoured cross‑section rather than flat (rectangular)</a:t>
            </a:r>
          </a:p>
          <a:p>
            <a:pPr eaLnBrk="1" hangingPunct="1"/>
            <a:r>
              <a:rPr lang="en-US" smtClean="0"/>
              <a:t>Accomplished by passing work through rolls that have the reverse of desired shape  </a:t>
            </a:r>
          </a:p>
          <a:p>
            <a:pPr eaLnBrk="1" hangingPunct="1"/>
            <a:r>
              <a:rPr lang="en-US" smtClean="0"/>
              <a:t>Products include: </a:t>
            </a:r>
          </a:p>
          <a:p>
            <a:pPr lvl="1" eaLnBrk="1" hangingPunct="1"/>
            <a:r>
              <a:rPr lang="en-US" smtClean="0"/>
              <a:t>Construction shapes such as I‑beams, L‑beams, and U‑channels</a:t>
            </a:r>
          </a:p>
          <a:p>
            <a:pPr lvl="1" eaLnBrk="1" hangingPunct="1"/>
            <a:r>
              <a:rPr lang="en-US" smtClean="0"/>
              <a:t>Rails for railroad tracks</a:t>
            </a:r>
          </a:p>
          <a:p>
            <a:pPr lvl="1" eaLnBrk="1" hangingPunct="1"/>
            <a:r>
              <a:rPr lang="en-US" smtClean="0"/>
              <a:t>Round and square bars and rods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1371600"/>
            <a:ext cx="25146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Figure 19.5 ‑ A rolling mill for hot flat rolling; the steel plate is seen as the glowing strip extending diagonally from the lower left corner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(photo courtesy of Bethlehem Steel Company)</a:t>
            </a:r>
            <a:r>
              <a:rPr lang="en-US" smtClean="0"/>
              <a:t> </a:t>
            </a:r>
          </a:p>
        </p:txBody>
      </p:sp>
      <p:pic>
        <p:nvPicPr>
          <p:cNvPr id="17412" name="Picture 8" descr="C:\My Documents\Books\Mfg01Images\7928D_Wiley\Groover\Fund Of Modern Manufacturing\jpeg_art\ch19_jpeg\V2T17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44815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Rolling Mills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Equipment is massive and expensive</a:t>
            </a:r>
          </a:p>
          <a:p>
            <a:pPr eaLnBrk="1" hangingPunct="1"/>
            <a:r>
              <a:rPr lang="en-US" smtClean="0"/>
              <a:t>Rolling mill configurations:</a:t>
            </a:r>
          </a:p>
          <a:p>
            <a:pPr lvl="1" eaLnBrk="1" hangingPunct="1"/>
            <a:r>
              <a:rPr lang="en-US" smtClean="0"/>
              <a:t>Two-high – two opposing large diameter rolls</a:t>
            </a:r>
          </a:p>
          <a:p>
            <a:pPr lvl="1" eaLnBrk="1" hangingPunct="1"/>
            <a:r>
              <a:rPr lang="en-US" smtClean="0"/>
              <a:t>Three-high – work passes through both directions</a:t>
            </a:r>
          </a:p>
          <a:p>
            <a:pPr lvl="1" eaLnBrk="1" hangingPunct="1"/>
            <a:r>
              <a:rPr lang="en-US" smtClean="0"/>
              <a:t>Four-high – backing rolls support smaller work rolls</a:t>
            </a:r>
          </a:p>
          <a:p>
            <a:pPr lvl="1" eaLnBrk="1" hangingPunct="1"/>
            <a:r>
              <a:rPr lang="en-US" smtClean="0"/>
              <a:t>Cluster mill – multiple backing rolls on smaller rolls </a:t>
            </a:r>
          </a:p>
          <a:p>
            <a:pPr lvl="1" eaLnBrk="1" hangingPunct="1"/>
            <a:r>
              <a:rPr lang="en-US" smtClean="0"/>
              <a:t>Tandem rolling mill – sequence of two-high mills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257800"/>
            <a:ext cx="77724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/>
              <a:t>Figure 19.6 ‑ Various configurations of rolling mills: </a:t>
            </a:r>
          </a:p>
          <a:p>
            <a:pPr algn="ctr" eaLnBrk="1" hangingPunct="1">
              <a:buFontTx/>
              <a:buNone/>
            </a:pPr>
            <a:r>
              <a:rPr lang="en-US" sz="2000" smtClean="0"/>
              <a:t>(a) 2‑high rolling mill </a:t>
            </a:r>
          </a:p>
        </p:txBody>
      </p:sp>
      <p:pic>
        <p:nvPicPr>
          <p:cNvPr id="19460" name="Picture 5" descr="C:\My Documents\Books\Mfg01Images\7928D_Wiley\Groover\Fund Of Modern Manufacturing\jpeg_art\ch19_jpeg\w0232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56388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257800"/>
            <a:ext cx="7772400" cy="8382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2000" smtClean="0"/>
              <a:t>Figure 19.6 ‑ Various configurations of rolling mills: </a:t>
            </a:r>
          </a:p>
          <a:p>
            <a:pPr algn="ctr" eaLnBrk="1" hangingPunct="1">
              <a:buFontTx/>
              <a:buNone/>
            </a:pPr>
            <a:r>
              <a:rPr lang="en-US" sz="2000" smtClean="0"/>
              <a:t>(b) 3‑high rolling mill</a:t>
            </a:r>
            <a:r>
              <a:rPr lang="en-US" smtClean="0"/>
              <a:t> </a:t>
            </a:r>
          </a:p>
        </p:txBody>
      </p:sp>
      <p:pic>
        <p:nvPicPr>
          <p:cNvPr id="20484" name="Picture 8" descr="C:\My Documents\Books\Mfg01Images\7928D_Wiley\Groover\Fund Of Modern Manufacturing\jpeg_art\ch19_jpeg\w0232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09600"/>
            <a:ext cx="54102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Bulk Deformation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mtClean="0"/>
              <a:t>Metal forming operations which cause significant shape change by deformation in metal parts whose initial form is bulk rather than sheet  </a:t>
            </a:r>
          </a:p>
          <a:p>
            <a:pPr eaLnBrk="1" hangingPunct="1"/>
            <a:r>
              <a:rPr lang="en-US" smtClean="0"/>
              <a:t>Starting forms: cylindrical bars and billets, rectangular billets and slabs, and similar shapes  </a:t>
            </a:r>
          </a:p>
          <a:p>
            <a:pPr eaLnBrk="1" hangingPunct="1"/>
            <a:r>
              <a:rPr lang="en-US" smtClean="0"/>
              <a:t>These processes work by stressing metal sufficiently to cause plastic flow into desired shape  </a:t>
            </a:r>
          </a:p>
          <a:p>
            <a:pPr eaLnBrk="1" hangingPunct="1"/>
            <a:r>
              <a:rPr lang="en-US" smtClean="0"/>
              <a:t>Performed as cold, warm, and hot working operations 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9144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sz="2000" smtClean="0"/>
              <a:t>Figure 19.6 ‑ Various configurations of rolling mills: </a:t>
            </a:r>
          </a:p>
          <a:p>
            <a:pPr algn="ctr" eaLnBrk="1" hangingPunct="1">
              <a:buFontTx/>
              <a:buNone/>
            </a:pPr>
            <a:r>
              <a:rPr lang="en-US" sz="2000" smtClean="0"/>
              <a:t>(c) four‑high rolling mill</a:t>
            </a:r>
            <a:r>
              <a:rPr lang="en-US" smtClean="0"/>
              <a:t> </a:t>
            </a:r>
          </a:p>
        </p:txBody>
      </p:sp>
      <p:pic>
        <p:nvPicPr>
          <p:cNvPr id="21508" name="Picture 5" descr="C:\My Documents\Books\Mfg01Images\7928D_Wiley\Groover\Fund Of Modern Manufacturing\jpeg_art\ch19_jpeg\w0232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09600"/>
            <a:ext cx="4648200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990600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accent1"/>
                </a:solidFill>
              </a:rPr>
              <a:t>Cluster Mill</a:t>
            </a:r>
            <a:r>
              <a:rPr lang="en-US" smtClean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Multiple backing rolls allow even smaller roll diameters 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762000" y="54864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Figure 19 6 ‑ Various configurations of rolling mills: (d) cluster mill</a:t>
            </a:r>
          </a:p>
        </p:txBody>
      </p:sp>
      <p:pic>
        <p:nvPicPr>
          <p:cNvPr id="22533" name="Picture 7" descr="C:\My Documents\Books\Mfg01Images\7928D_Wiley\Groover\Fund Of Modern Manufacturing\jpeg_art\ch19_jpeg\w0232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50768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10668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sz="3200" smtClean="0">
                <a:solidFill>
                  <a:schemeClr val="accent1"/>
                </a:solidFill>
              </a:rPr>
              <a:t>Tandem Rolling Mill</a:t>
            </a:r>
          </a:p>
          <a:p>
            <a:pPr eaLnBrk="1" hangingPunct="1">
              <a:buFontTx/>
              <a:buNone/>
            </a:pPr>
            <a:r>
              <a:rPr lang="en-US" smtClean="0"/>
              <a:t>A series of rolling stands in sequence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33400" y="4572000"/>
            <a:ext cx="8001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Figure 19.6 ‑ Various configurations of rolling mills: 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(e) tandem rolling mill</a:t>
            </a:r>
          </a:p>
        </p:txBody>
      </p:sp>
      <p:pic>
        <p:nvPicPr>
          <p:cNvPr id="23557" name="Picture 6" descr="C:\My Documents\Books\Mfg01Images\7928D_Wiley\Groover\Fund Of Modern Manufacturing\jpeg_art\ch19_jpeg\w0232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7745413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Thread Rolling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Bulk deformation process used to form threads on cylindrical parts by rolling them between two dies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Most important commercial process for mass producing bolts and screws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Performed by cold working in thread rolling machines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Advantages over thread cutting (machining):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Higher production rates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Better material utilization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Stronger threads due to work hardening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Better fatigue resistance due to compressive stresses introduced by rolling 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/>
              <a:t>Figure 19.7 ‑ Thread rolling with flat dies: </a:t>
            </a:r>
          </a:p>
          <a:p>
            <a:pPr algn="ctr" eaLnBrk="1" hangingPunct="1">
              <a:buFontTx/>
              <a:buNone/>
            </a:pPr>
            <a:r>
              <a:rPr lang="en-US" sz="2000" smtClean="0"/>
              <a:t>(1) start of cycle, and (2) end of cycle </a:t>
            </a:r>
          </a:p>
        </p:txBody>
      </p:sp>
      <p:pic>
        <p:nvPicPr>
          <p:cNvPr id="25604" name="Picture 8" descr="C:\My Documents\Books\Mfg01Images\7928D_Wiley\Groover\Fund Of Modern Manufacturing\jpeg_art\ch19_jpeg\w023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8486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Ring Rolling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Deformation process in which a </a:t>
            </a:r>
            <a:r>
              <a:rPr lang="en-US" dirty="0" err="1" smtClean="0"/>
              <a:t>thick‑walled</a:t>
            </a:r>
            <a:r>
              <a:rPr lang="en-US" dirty="0" smtClean="0"/>
              <a:t> ring of smaller diameter is rolled into a </a:t>
            </a:r>
            <a:r>
              <a:rPr lang="en-US" dirty="0" err="1" smtClean="0"/>
              <a:t>thin‑walled</a:t>
            </a:r>
            <a:r>
              <a:rPr lang="en-US" dirty="0" smtClean="0"/>
              <a:t> ring of larger diameter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 </a:t>
            </a:r>
            <a:r>
              <a:rPr lang="en-US" dirty="0" err="1" smtClean="0"/>
              <a:t>thick‑walled</a:t>
            </a:r>
            <a:r>
              <a:rPr lang="en-US" dirty="0" smtClean="0"/>
              <a:t> ring is compressed, deformed metal elongates, causing diameter of ring to be enlarged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Hot working process for large rings and cold working process for smaller rings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Applications: ball and roller bearing races, steel tires for railroad wheels, and rings for pipes, pressure vessels, and rotating machinery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Advantages: material savings, ideal grain orientation, strengthening through cold working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86200"/>
            <a:ext cx="7772400" cy="106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Figure 19.8 ‑ Ring rolling used to reduce the wall thickness and increase the diameter of a ring: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(1) start, and (2) completion of process  </a:t>
            </a:r>
          </a:p>
        </p:txBody>
      </p:sp>
      <p:pic>
        <p:nvPicPr>
          <p:cNvPr id="27652" name="Picture 5" descr="C:\My Documents\Books\Mfg01Images\7928D_Wiley\Groover\Fund Of Modern Manufacturing\jpeg_art\ch19_jpeg\w023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77875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2867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Forging</a:t>
            </a:r>
          </a:p>
        </p:txBody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Deformation process in which work is compressed between two dies  </a:t>
            </a:r>
          </a:p>
          <a:p>
            <a:pPr eaLnBrk="1" hangingPunct="1"/>
            <a:r>
              <a:rPr lang="en-US" dirty="0" smtClean="0"/>
              <a:t>Oldest of the metal forming operations, dating from </a:t>
            </a:r>
            <a:r>
              <a:rPr lang="en-US" dirty="0" smtClean="0">
                <a:sym typeface="Symbol" pitchFamily="18" charset="2"/>
              </a:rPr>
              <a:t>about</a:t>
            </a:r>
            <a:r>
              <a:rPr lang="en-US" dirty="0" smtClean="0"/>
              <a:t> 5000 B C </a:t>
            </a:r>
          </a:p>
          <a:p>
            <a:pPr eaLnBrk="1" hangingPunct="1"/>
            <a:r>
              <a:rPr lang="en-US" dirty="0" smtClean="0"/>
              <a:t>Components: engine crankshafts, connecting rods, gears, aircraft structural components, jet engine turbine parts  </a:t>
            </a:r>
          </a:p>
          <a:p>
            <a:pPr eaLnBrk="1" hangingPunct="1"/>
            <a:r>
              <a:rPr lang="en-US" dirty="0" smtClean="0"/>
              <a:t>In addition, basic metals industries use forging to establish basic form of large components that are subsequently machined to final shape and size  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Classification of Forging Operations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mtClean="0"/>
              <a:t>Cold vs. hot forging:  </a:t>
            </a:r>
          </a:p>
          <a:p>
            <a:pPr lvl="1" eaLnBrk="1" hangingPunct="1"/>
            <a:r>
              <a:rPr lang="en-US" i="1" smtClean="0"/>
              <a:t>Hot</a:t>
            </a:r>
            <a:r>
              <a:rPr lang="en-US" smtClean="0"/>
              <a:t> or </a:t>
            </a:r>
            <a:r>
              <a:rPr lang="en-US" i="1" smtClean="0"/>
              <a:t>warm</a:t>
            </a:r>
            <a:r>
              <a:rPr lang="en-US" smtClean="0"/>
              <a:t> </a:t>
            </a:r>
            <a:r>
              <a:rPr lang="en-US" i="1" smtClean="0"/>
              <a:t>forging</a:t>
            </a:r>
            <a:r>
              <a:rPr lang="en-US" smtClean="0"/>
              <a:t> – most common, due to the significant deformation and the need to reduce strength and increase ductility of work metal  </a:t>
            </a:r>
          </a:p>
          <a:p>
            <a:pPr lvl="1" eaLnBrk="1" hangingPunct="1"/>
            <a:r>
              <a:rPr lang="en-US" i="1" smtClean="0"/>
              <a:t>Cold forging</a:t>
            </a:r>
            <a:r>
              <a:rPr lang="en-US" smtClean="0"/>
              <a:t> - advantage is increased strength that results from strain hardening </a:t>
            </a:r>
          </a:p>
          <a:p>
            <a:pPr eaLnBrk="1" hangingPunct="1"/>
            <a:r>
              <a:rPr lang="en-US" smtClean="0"/>
              <a:t>Impact vs. press forging:</a:t>
            </a:r>
          </a:p>
          <a:p>
            <a:pPr lvl="1" eaLnBrk="1" hangingPunct="1"/>
            <a:r>
              <a:rPr lang="en-US" i="1" smtClean="0"/>
              <a:t>Forge hammer</a:t>
            </a:r>
            <a:r>
              <a:rPr lang="en-US" smtClean="0"/>
              <a:t> - applies an impact load </a:t>
            </a:r>
          </a:p>
          <a:p>
            <a:pPr lvl="1" eaLnBrk="1" hangingPunct="1"/>
            <a:r>
              <a:rPr lang="en-US" i="1" smtClean="0"/>
              <a:t>Forge press</a:t>
            </a:r>
            <a:r>
              <a:rPr lang="en-US" smtClean="0"/>
              <a:t> - applies gradual pressure 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Types of Forging Dies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i="1" smtClean="0"/>
              <a:t>Open‑die forging</a:t>
            </a:r>
            <a:r>
              <a:rPr lang="en-US" smtClean="0"/>
              <a:t> - work is compressed between two flat dies, allowing metal to flow laterally without constraint</a:t>
            </a:r>
          </a:p>
          <a:p>
            <a:pPr eaLnBrk="1" hangingPunct="1"/>
            <a:r>
              <a:rPr lang="en-US" i="1" smtClean="0"/>
              <a:t>Impression‑die forging</a:t>
            </a:r>
            <a:r>
              <a:rPr lang="en-US" smtClean="0"/>
              <a:t> - die surfaces contain a cavity or impression that is imparted to workpart, thus constraining metal flow - </a:t>
            </a:r>
            <a:r>
              <a:rPr lang="en-US" i="1" smtClean="0"/>
              <a:t>flash</a:t>
            </a:r>
            <a:r>
              <a:rPr lang="en-US" smtClean="0"/>
              <a:t> is created </a:t>
            </a:r>
          </a:p>
          <a:p>
            <a:pPr eaLnBrk="1" hangingPunct="1"/>
            <a:r>
              <a:rPr lang="en-US" i="1" smtClean="0"/>
              <a:t>Flashless forging</a:t>
            </a:r>
            <a:r>
              <a:rPr lang="en-US" smtClean="0"/>
              <a:t> - workpart is completely constrained in die and no excess flash is produced 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use bulk processes?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Produces common shapes inexpensively</a:t>
            </a:r>
          </a:p>
          <a:p>
            <a:r>
              <a:rPr lang="en-US" dirty="0" smtClean="0"/>
              <a:t>Good mechanical properties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/>
              <a:t>Figure 19.10 ‑ Three types of forging: (a) open‑die forging</a:t>
            </a:r>
            <a:r>
              <a:rPr lang="en-US" smtClean="0"/>
              <a:t> </a:t>
            </a:r>
          </a:p>
        </p:txBody>
      </p:sp>
      <p:pic>
        <p:nvPicPr>
          <p:cNvPr id="31748" name="Picture 6" descr="C:\My Documents\Books\Mfg01Images\7928D_Wiley\Groover\Fund Of Modern Manufacturing\jpeg_art\ch19_jpeg\w0236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6321425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45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/>
              <a:t>Figure 19.10 ‑ Three types of forging (b) impression‑die forging </a:t>
            </a:r>
          </a:p>
        </p:txBody>
      </p:sp>
      <p:pic>
        <p:nvPicPr>
          <p:cNvPr id="32772" name="Picture 5" descr="C:\My Documents\Books\Mfg01Images\7928D_Wiley\Groover\Fund Of Modern Manufacturing\jpeg_art\ch19_jpeg\w0236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493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562600"/>
            <a:ext cx="777240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/>
              <a:t>Figure 19.10 ‑ Three types of forging (c) flashless forging </a:t>
            </a:r>
          </a:p>
        </p:txBody>
      </p:sp>
      <p:pic>
        <p:nvPicPr>
          <p:cNvPr id="33796" name="Picture 5" descr="C:\My Documents\Books\Mfg01Images\7928D_Wiley\Groover\Fund Of Modern Manufacturing\jpeg_art\ch19_jpeg\w0236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33400"/>
            <a:ext cx="4619625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Open‑Die Forging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Compression of workpart with cylindrical cross‑section between two flat dies  </a:t>
            </a:r>
          </a:p>
          <a:p>
            <a:pPr eaLnBrk="1" hangingPunct="1"/>
            <a:r>
              <a:rPr lang="en-US" smtClean="0"/>
              <a:t>Similar to compression test  </a:t>
            </a:r>
          </a:p>
          <a:p>
            <a:pPr eaLnBrk="1" hangingPunct="1"/>
            <a:r>
              <a:rPr lang="en-US" smtClean="0"/>
              <a:t>Deformation operation reduces height and increases diameter of work  </a:t>
            </a:r>
          </a:p>
          <a:p>
            <a:pPr eaLnBrk="1" hangingPunct="1"/>
            <a:r>
              <a:rPr lang="en-US" smtClean="0"/>
              <a:t>Common names include </a:t>
            </a:r>
            <a:r>
              <a:rPr lang="en-US" i="1" smtClean="0"/>
              <a:t>upsetting</a:t>
            </a:r>
            <a:r>
              <a:rPr lang="en-US" smtClean="0"/>
              <a:t> or </a:t>
            </a:r>
            <a:r>
              <a:rPr lang="en-US" i="1" smtClean="0"/>
              <a:t>upset forging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307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Open‑Die Forging with No Friction</a:t>
            </a:r>
          </a:p>
        </p:txBody>
      </p:sp>
      <p:sp>
        <p:nvSpPr>
          <p:cNvPr id="307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smtClean="0"/>
              <a:t>If no friction occurs between work and die surfaces, then homogeneous deformation occurs, so that radial flow is uniform throughout workpart height and true strain is given by: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>
              <a:buFont typeface="Symbol" pitchFamily="18" charset="2"/>
              <a:buNone/>
            </a:pPr>
            <a:r>
              <a:rPr lang="en-US" smtClean="0"/>
              <a:t>where </a:t>
            </a:r>
            <a:r>
              <a:rPr lang="en-US" i="1" smtClean="0"/>
              <a:t>h</a:t>
            </a:r>
            <a:r>
              <a:rPr lang="en-US" i="1" baseline="-25000" smtClean="0"/>
              <a:t>o</a:t>
            </a:r>
            <a:r>
              <a:rPr lang="en-US" smtClean="0"/>
              <a:t>= starting height; and </a:t>
            </a:r>
            <a:r>
              <a:rPr lang="en-US" i="1" smtClean="0"/>
              <a:t>h</a:t>
            </a:r>
            <a:r>
              <a:rPr lang="en-US" smtClean="0"/>
              <a:t> = height at some point during compression</a:t>
            </a:r>
          </a:p>
          <a:p>
            <a:pPr eaLnBrk="1" hangingPunct="1"/>
            <a:r>
              <a:rPr lang="en-US" smtClean="0"/>
              <a:t>At </a:t>
            </a:r>
            <a:r>
              <a:rPr lang="en-US" i="1" smtClean="0"/>
              <a:t>h</a:t>
            </a:r>
            <a:r>
              <a:rPr lang="en-US" smtClean="0"/>
              <a:t> = final value </a:t>
            </a:r>
            <a:r>
              <a:rPr lang="en-US" i="1" smtClean="0"/>
              <a:t>h</a:t>
            </a:r>
            <a:r>
              <a:rPr lang="en-US" i="1" baseline="-25000" smtClean="0"/>
              <a:t>f</a:t>
            </a:r>
            <a:r>
              <a:rPr lang="en-US" smtClean="0"/>
              <a:t>, true strain is maximum value</a:t>
            </a:r>
          </a:p>
        </p:txBody>
      </p:sp>
      <p:graphicFrame>
        <p:nvGraphicFramePr>
          <p:cNvPr id="3074" name="Object 3072"/>
          <p:cNvGraphicFramePr>
            <a:graphicFrameLocks noChangeAspect="1"/>
          </p:cNvGraphicFramePr>
          <p:nvPr/>
        </p:nvGraphicFramePr>
        <p:xfrm>
          <a:off x="3581400" y="3429000"/>
          <a:ext cx="1295400" cy="839788"/>
        </p:xfrm>
        <a:graphic>
          <a:graphicData uri="http://schemas.openxmlformats.org/presentationml/2006/ole">
            <p:oleObj spid="_x0000_s3074" name="Equation" r:id="rId3" imgW="1117440" imgH="7236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7772400" cy="13716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Figure 19.11 ‑ Homogeneous deformation of a cylindrical workpart under ideal conditions in an open‑die forging operation: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(1) start of process with workpiece at its original length and diameter, (2) partial compression, and (3) final size</a:t>
            </a:r>
            <a:r>
              <a:rPr lang="en-US" smtClean="0">
                <a:sym typeface="Symbol" pitchFamily="18" charset="2"/>
              </a:rPr>
              <a:t> </a:t>
            </a:r>
          </a:p>
        </p:txBody>
      </p:sp>
      <p:pic>
        <p:nvPicPr>
          <p:cNvPr id="35844" name="Picture 5" descr="C:\My Documents\Books\Mfg01Images\7928D_Wiley\Groover\Fund Of Modern Manufacturing\jpeg_art\ch19_jpeg\w023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654925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Open-Die Forging with Friction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Friction between work and die surfaces constrains lateral flow of work, resulting in barreling effect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In hot open-die forging, effect is even more pronounced due to heat transfer at and near die surfaces, which cools the metal and increases its resistance to deformation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800600"/>
            <a:ext cx="7772400" cy="11430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19.12 ‑ Actual deformation of a cylindrical workpart in open‑die forging, showing pronounced </a:t>
            </a:r>
            <a:r>
              <a:rPr lang="en-US" sz="2000" i="1" smtClean="0">
                <a:sym typeface="Symbol" pitchFamily="18" charset="2"/>
              </a:rPr>
              <a:t>barreling</a:t>
            </a:r>
            <a:r>
              <a:rPr lang="en-US" sz="2000" smtClean="0">
                <a:sym typeface="Symbol" pitchFamily="18" charset="2"/>
              </a:rPr>
              <a:t>: </a:t>
            </a:r>
          </a:p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(1) start of process, (2) partial deformation, and (3) final shape</a:t>
            </a:r>
            <a:r>
              <a:rPr lang="en-US" smtClean="0">
                <a:sym typeface="Symbol" pitchFamily="18" charset="2"/>
              </a:rPr>
              <a:t> </a:t>
            </a:r>
          </a:p>
        </p:txBody>
      </p:sp>
      <p:pic>
        <p:nvPicPr>
          <p:cNvPr id="37892" name="Picture 5" descr="C:\My Documents\Books\Mfg01Images\7928D_Wiley\Groover\Fund Of Modern Manufacturing\jpeg_art\ch19_jpeg\w023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6104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Impression‑Die Forging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sym typeface="Symbol" pitchFamily="18" charset="2"/>
              </a:rPr>
              <a:t>Compression of </a:t>
            </a:r>
            <a:r>
              <a:rPr lang="en-US" dirty="0" err="1" smtClean="0">
                <a:sym typeface="Symbol" pitchFamily="18" charset="2"/>
              </a:rPr>
              <a:t>workpart</a:t>
            </a:r>
            <a:r>
              <a:rPr lang="en-US" dirty="0" smtClean="0">
                <a:sym typeface="Symbol" pitchFamily="18" charset="2"/>
              </a:rPr>
              <a:t> by dies with inverse of desired part shape  </a:t>
            </a:r>
          </a:p>
          <a:p>
            <a:pPr eaLnBrk="1" hangingPunct="1"/>
            <a:r>
              <a:rPr lang="en-US" dirty="0" smtClean="0">
                <a:sym typeface="Symbol" pitchFamily="18" charset="2"/>
              </a:rPr>
              <a:t>Flash is formed by metal that flows beyond die cavity into small gap between die plates </a:t>
            </a:r>
          </a:p>
          <a:p>
            <a:pPr eaLnBrk="1" hangingPunct="1"/>
            <a:r>
              <a:rPr lang="en-US" dirty="0" smtClean="0">
                <a:sym typeface="Symbol" pitchFamily="18" charset="2"/>
              </a:rPr>
              <a:t>Flash must be later trimmed from part, but it serves an important function during compression: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As flash forms, friction resists continued metal flow into gap, constraining material to fill die cavity  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In hot forging, metal flow is further restricted by cooling against die plates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19600"/>
            <a:ext cx="7162800" cy="1295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sym typeface="Symbol" pitchFamily="18" charset="2"/>
              </a:rPr>
              <a:t>Figure 19.15 ‑ Sequence in impression‑die forging: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Both"/>
            </a:pPr>
            <a:r>
              <a:rPr lang="en-US" sz="1800" smtClean="0">
                <a:sym typeface="Symbol" pitchFamily="18" charset="2"/>
              </a:rPr>
              <a:t>just prior to initial contact with raw workpiece,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Both"/>
            </a:pPr>
            <a:r>
              <a:rPr lang="en-US" sz="1800" smtClean="0">
                <a:sym typeface="Symbol" pitchFamily="18" charset="2"/>
              </a:rPr>
              <a:t>partial compression, and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Both"/>
            </a:pPr>
            <a:r>
              <a:rPr lang="en-US" sz="1800" smtClean="0">
                <a:sym typeface="Symbol" pitchFamily="18" charset="2"/>
              </a:rPr>
              <a:t>final die closure, causing flash to form in gap between die plates </a:t>
            </a:r>
          </a:p>
        </p:txBody>
      </p:sp>
      <p:pic>
        <p:nvPicPr>
          <p:cNvPr id="39940" name="Picture 5" descr="C:\My Documents\Books\Mfg01Images\7928D_Wiley\Groover\Fund Of Modern Manufacturing\jpeg_art\ch19_jpeg\w024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7819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shapes</a:t>
            </a:r>
            <a:endParaRPr lang="en-US" dirty="0"/>
          </a:p>
        </p:txBody>
      </p:sp>
      <p:pic>
        <p:nvPicPr>
          <p:cNvPr id="4" name="Content Placeholder 3" descr="rol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5830" y="1600200"/>
            <a:ext cx="6132339" cy="452596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Impression‑Die Forging Practice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Several forming steps often required, with separate die cavities for each step  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Beginning steps redistribute metal for more uniform deformation and desired metallurgical structure in subsequent steps 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Final steps bring the part to its final geometry  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Impression-die forging is often performed manually by skilled operator under adverse conditions  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Impression‑Die Forging 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ym typeface="Symbol" pitchFamily="18" charset="2"/>
              </a:rPr>
              <a:t>Advantages and Limitations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Advantages compared to machining from solid stock: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Higher production rates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Conservation of metal (less waste)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Greater strength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Favorable grain orientation in the metal</a:t>
            </a:r>
          </a:p>
          <a:p>
            <a:pPr eaLnBrk="1" hangingPunct="1"/>
            <a:r>
              <a:rPr lang="en-US" dirty="0" smtClean="0">
                <a:sym typeface="Symbol" pitchFamily="18" charset="2"/>
              </a:rPr>
              <a:t>Limitations: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Not capable of close tolerances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Machining often required to achieve accuracies and features needed, such as holes, threads, and mating surfaces that fit with other components  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Flashless Forging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Compression of work in punch and die tooling whose cavity does allow for flash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Starting workpart volume must equal die cavity volume within very close tolerance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Process control more demanding than impression‑die forging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Best suited to part geometries that are simple and symmetrical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Often classified as a </a:t>
            </a:r>
            <a:r>
              <a:rPr lang="en-US" i="1" smtClean="0">
                <a:sym typeface="Symbol" pitchFamily="18" charset="2"/>
              </a:rPr>
              <a:t>precision forging</a:t>
            </a:r>
            <a:r>
              <a:rPr lang="en-US" smtClean="0">
                <a:sym typeface="Symbol" pitchFamily="18" charset="2"/>
              </a:rPr>
              <a:t> process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343400"/>
            <a:ext cx="6781800" cy="1752600"/>
          </a:xfrm>
        </p:spPr>
        <p:txBody>
          <a:bodyPr>
            <a:normAutofit fontScale="85000" lnSpcReduction="10000"/>
          </a:bodyPr>
          <a:lstStyle/>
          <a:p>
            <a:pPr marL="457200" indent="-4572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ym typeface="Symbol" pitchFamily="18" charset="2"/>
              </a:rPr>
              <a:t>Figure 19.18 ‑ Flashless forging: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Both"/>
            </a:pPr>
            <a:r>
              <a:rPr lang="en-US" smtClean="0">
                <a:sym typeface="Symbol" pitchFamily="18" charset="2"/>
              </a:rPr>
              <a:t>just before initial contact with workpiece,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Both"/>
            </a:pPr>
            <a:r>
              <a:rPr lang="en-US" smtClean="0">
                <a:sym typeface="Symbol" pitchFamily="18" charset="2"/>
              </a:rPr>
              <a:t>partial compression, and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Both"/>
            </a:pPr>
            <a:r>
              <a:rPr lang="en-US" smtClean="0">
                <a:sym typeface="Symbol" pitchFamily="18" charset="2"/>
              </a:rPr>
              <a:t>final punch and die closure</a:t>
            </a:r>
          </a:p>
        </p:txBody>
      </p:sp>
      <p:pic>
        <p:nvPicPr>
          <p:cNvPr id="44036" name="Picture 6" descr="C:\My Documents\Books\Mfg01Images\7928D_Wiley\Groover\Fund Of Modern Manufacturing\jpeg_art\ch19_jpeg\w024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923088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Forging Hammers (Drop Hammers)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mtClean="0">
                <a:sym typeface="Symbol" pitchFamily="18" charset="2"/>
              </a:rPr>
              <a:t>Apply an impact load against workpart  - two types:</a:t>
            </a:r>
          </a:p>
          <a:p>
            <a:pPr lvl="1" eaLnBrk="1" hangingPunct="1"/>
            <a:r>
              <a:rPr lang="en-US" i="1" smtClean="0">
                <a:sym typeface="Symbol" pitchFamily="18" charset="2"/>
              </a:rPr>
              <a:t>Gravity drop hammers</a:t>
            </a:r>
            <a:r>
              <a:rPr lang="en-US" smtClean="0">
                <a:sym typeface="Symbol" pitchFamily="18" charset="2"/>
              </a:rPr>
              <a:t> - impact energy from falling weight of a heavy ram  </a:t>
            </a:r>
          </a:p>
          <a:p>
            <a:pPr lvl="1" eaLnBrk="1" hangingPunct="1"/>
            <a:r>
              <a:rPr lang="en-US" i="1" smtClean="0">
                <a:sym typeface="Symbol" pitchFamily="18" charset="2"/>
              </a:rPr>
              <a:t>Power drop hammers</a:t>
            </a:r>
            <a:r>
              <a:rPr lang="en-US" smtClean="0">
                <a:sym typeface="Symbol" pitchFamily="18" charset="2"/>
              </a:rPr>
              <a:t> - accelerate the ram by pressurized air or steam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Disadvantage: impact energy transmitted through anvil into floor of building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Most commonly used for impression-die forging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77724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19.20 ‑ Drop forging hammer, fed by conveyor and heating units at the right of the scene </a:t>
            </a:r>
          </a:p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(photo courtesy of Chambersburg Engineering Company) </a:t>
            </a:r>
          </a:p>
        </p:txBody>
      </p:sp>
      <p:pic>
        <p:nvPicPr>
          <p:cNvPr id="46084" name="Picture 5" descr="C:\My Documents\Books\Mfg01Images\7928D_Wiley\Groover\Fund Of Modern Manufacturing\jpeg_art\ch19_jpeg\w0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0"/>
            <a:ext cx="50419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19.21 ‑ Diagram showing details of a drop hammer for impression‑die forging </a:t>
            </a:r>
          </a:p>
        </p:txBody>
      </p:sp>
      <p:pic>
        <p:nvPicPr>
          <p:cNvPr id="47108" name="Picture 7" descr="C:\My Documents\Books\Mfg01Images\7928D_Wiley\Groover\Fund Of Modern Manufacturing\jpeg_art\ch19_jpeg\19.2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762000"/>
            <a:ext cx="42672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Forging Presses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Apply gradual pressure to accomplish compression operation  - types:</a:t>
            </a:r>
          </a:p>
          <a:p>
            <a:pPr lvl="1" eaLnBrk="1" hangingPunct="1"/>
            <a:r>
              <a:rPr lang="en-US" i="1" smtClean="0">
                <a:sym typeface="Symbol" pitchFamily="18" charset="2"/>
              </a:rPr>
              <a:t>Mechanical presses</a:t>
            </a:r>
            <a:r>
              <a:rPr lang="en-US" smtClean="0">
                <a:sym typeface="Symbol" pitchFamily="18" charset="2"/>
              </a:rPr>
              <a:t> - converts rotation of drive motor into linear motion of ram  </a:t>
            </a:r>
          </a:p>
          <a:p>
            <a:pPr lvl="1" eaLnBrk="1" hangingPunct="1"/>
            <a:r>
              <a:rPr lang="en-US" i="1" smtClean="0">
                <a:sym typeface="Symbol" pitchFamily="18" charset="2"/>
              </a:rPr>
              <a:t>Hydraulic presses</a:t>
            </a:r>
            <a:r>
              <a:rPr lang="en-US" smtClean="0">
                <a:sym typeface="Symbol" pitchFamily="18" charset="2"/>
              </a:rPr>
              <a:t> - hydraulic piston actuates ram  </a:t>
            </a:r>
          </a:p>
          <a:p>
            <a:pPr lvl="1" eaLnBrk="1" hangingPunct="1"/>
            <a:r>
              <a:rPr lang="en-US" i="1" smtClean="0">
                <a:sym typeface="Symbol" pitchFamily="18" charset="2"/>
              </a:rPr>
              <a:t>Screw presses</a:t>
            </a:r>
            <a:r>
              <a:rPr lang="en-US" smtClean="0">
                <a:sym typeface="Symbol" pitchFamily="18" charset="2"/>
              </a:rPr>
              <a:t> - screw mechanism drives ram  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Upsetting and Heading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Forging process used to form heads on nails, bolts, and similar hardware products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More parts produced by upsetting than any other forging operation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Performed cold, warm, or hot on machines called </a:t>
            </a:r>
            <a:r>
              <a:rPr lang="en-US" i="1" smtClean="0">
                <a:sym typeface="Symbol" pitchFamily="18" charset="2"/>
              </a:rPr>
              <a:t>headers</a:t>
            </a:r>
            <a:r>
              <a:rPr lang="en-US" smtClean="0">
                <a:sym typeface="Symbol" pitchFamily="18" charset="2"/>
              </a:rPr>
              <a:t> or </a:t>
            </a:r>
            <a:r>
              <a:rPr lang="en-US" i="1" smtClean="0">
                <a:sym typeface="Symbol" pitchFamily="18" charset="2"/>
              </a:rPr>
              <a:t>formers</a:t>
            </a:r>
            <a:r>
              <a:rPr lang="en-US" smtClean="0">
                <a:sym typeface="Symbol" pitchFamily="18" charset="2"/>
              </a:rPr>
              <a:t>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Wire or bar stock is fed into machine, end is headed, then piece is cut to length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For bolts and screws, thread rolling is then used to form threads  </a:t>
            </a:r>
            <a:endParaRPr lang="en-US" smtClean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886200"/>
            <a:ext cx="7696200" cy="2209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Figure 19.23 ‑ An upset forging operation to form a head on a bolt or similar hardware item  The cycle consists of: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Both"/>
            </a:pPr>
            <a:r>
              <a:rPr lang="en-US" sz="2000" smtClean="0">
                <a:sym typeface="Symbol" pitchFamily="18" charset="2"/>
              </a:rPr>
              <a:t>wire stock is fed to the stop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(2)  gripping dies close on the stock and the stop is retracted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(3)  punch moves forward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(4)  bottoms to form the head </a:t>
            </a:r>
          </a:p>
        </p:txBody>
      </p:sp>
      <p:pic>
        <p:nvPicPr>
          <p:cNvPr id="50180" name="Picture 6" descr="C:\My Documents\Books\Mfg01Images\7928D_Wiley\Groover\Fund Of Modern Manufacturing\jpeg_art\ch19_jpeg\w024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3914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</a:t>
            </a:r>
            <a:endParaRPr lang="en-US" dirty="0"/>
          </a:p>
        </p:txBody>
      </p:sp>
      <p:pic>
        <p:nvPicPr>
          <p:cNvPr id="4" name="Picture 5" descr="C:\My Documents\Books\Mfg01Images\7928D_Wiley\Groover\Fund Of Modern Manufacturing\jpeg_art\ch19_jpeg\w025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19400"/>
            <a:ext cx="7694613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2800" y="5257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v, F</a:t>
            </a:r>
            <a:endParaRPr lang="en-US" b="1" i="1" dirty="0"/>
          </a:p>
        </p:txBody>
      </p:sp>
      <p:sp>
        <p:nvSpPr>
          <p:cNvPr id="6" name="Oval 5"/>
          <p:cNvSpPr/>
          <p:nvPr/>
        </p:nvSpPr>
        <p:spPr>
          <a:xfrm>
            <a:off x="4572000" y="3505200"/>
            <a:ext cx="13716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35052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Reduction in size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943600" y="3810000"/>
            <a:ext cx="1524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1219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Push or pull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Single shot or continuous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Hot or cold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1295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Malleable material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Refine and redirect the grain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Alters geometry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Alters material property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962400"/>
            <a:ext cx="7543800" cy="21336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19.24 ‑ Examples of heading (upset forging) operations: </a:t>
            </a:r>
          </a:p>
          <a:p>
            <a:pPr marL="457200" indent="-457200" eaLnBrk="1" hangingPunct="1">
              <a:buFontTx/>
              <a:buAutoNum type="alphaLcParenBoth"/>
            </a:pPr>
            <a:r>
              <a:rPr lang="en-US" sz="2000" smtClean="0">
                <a:sym typeface="Symbol" pitchFamily="18" charset="2"/>
              </a:rPr>
              <a:t>heading a nail using open dies</a:t>
            </a:r>
          </a:p>
          <a:p>
            <a:pPr marL="457200" indent="-457200" eaLnBrk="1" hangingPunct="1">
              <a:buFontTx/>
              <a:buAutoNum type="alphaLcParenBoth"/>
            </a:pPr>
            <a:r>
              <a:rPr lang="en-US" sz="2000" smtClean="0">
                <a:sym typeface="Symbol" pitchFamily="18" charset="2"/>
              </a:rPr>
              <a:t>round head formed by punch </a:t>
            </a:r>
          </a:p>
          <a:p>
            <a:pPr marL="457200" indent="-457200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(c) and (d)  two common head styles for screws formed by die</a:t>
            </a:r>
          </a:p>
          <a:p>
            <a:pPr marL="457200" indent="-457200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(e)  carriage bolt head formed by punch and die  </a:t>
            </a:r>
          </a:p>
        </p:txBody>
      </p:sp>
      <p:pic>
        <p:nvPicPr>
          <p:cNvPr id="51204" name="Picture 5" descr="C:\My Documents\Books\Mfg01Images\7928D_Wiley\Groover\Fund Of Modern Manufacturing\jpeg_art\ch19_jpeg\w025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6073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Swaging 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Accomplished by rotating dies that hammer a workpiece radially inward to taper it as the piece is fed into the dies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Used to reduce diameter of tube or solid rod stock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Mandrel sometimes required to control shape and size of internal diameter of tubular parts  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77724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19.25 ‑ Swaging process to reduce solid rod stock; the dies rotate as they hammer the work  In radial forging, the workpiece rotates while the dies remain in a fixed orientation as they hammer the work  </a:t>
            </a:r>
          </a:p>
        </p:txBody>
      </p:sp>
      <p:pic>
        <p:nvPicPr>
          <p:cNvPr id="53252" name="Picture 1029" descr="C:\My Documents\Books\Mfg01Images\7928D_Wiley\Groover\Fund Of Modern Manufacturing\jpeg_art\ch19_jpeg\w025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61365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Trimming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Cutting operation to remove flash from workpart in impression‑die forging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Usually done while work is still hot, so a separate trimming press is included at the forging station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Trimming can also be done by alternative methods, such as grinding or sawing  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05400"/>
            <a:ext cx="7772400" cy="8382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19.30 ‑ Trimming operation (shearing process)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sz="2000" smtClean="0">
                <a:sym typeface="Symbol" pitchFamily="18" charset="2"/>
              </a:rPr>
              <a:t>to remove the flash after impression‑die forging</a:t>
            </a:r>
            <a:r>
              <a:rPr lang="en-US" smtClean="0">
                <a:sym typeface="Symbol" pitchFamily="18" charset="2"/>
              </a:rPr>
              <a:t> </a:t>
            </a:r>
          </a:p>
        </p:txBody>
      </p:sp>
      <p:pic>
        <p:nvPicPr>
          <p:cNvPr id="55300" name="Picture 5" descr="C:\My Documents\Books\Mfg01Images\7928D_Wiley\Groover\Fund Of Modern Manufacturing\jpeg_art\ch19_jpeg\w025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85800"/>
            <a:ext cx="56515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Extrusion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ym typeface="Symbol" pitchFamily="18" charset="2"/>
              </a:rPr>
              <a:t>Compression forming process in which the work metal is forced to flow through a die opening to produce a desired cross‑sectional shape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Process is similar to squeezing toothpaste out of a toothpaste tube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In general, extrusion is used to produce long parts of uniform cross-sections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Two basic types of extrusion: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Direct extrusion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Indirect extrusion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1524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19.31 ‑ Direct extrusion</a:t>
            </a:r>
            <a:r>
              <a:rPr lang="en-US" smtClean="0">
                <a:sym typeface="Symbol" pitchFamily="18" charset="2"/>
              </a:rPr>
              <a:t>  </a:t>
            </a:r>
          </a:p>
        </p:txBody>
      </p:sp>
      <p:pic>
        <p:nvPicPr>
          <p:cNvPr id="57348" name="Picture 5" descr="C:\My Documents\Books\Mfg01Images\7928D_Wiley\Groover\Fund Of Modern Manufacturing\jpeg_art\ch19_jpeg\w025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694613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Comments on Direct Extrusion 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>
                <a:sym typeface="Symbol" pitchFamily="18" charset="2"/>
              </a:rPr>
              <a:t>Also called </a:t>
            </a:r>
            <a:r>
              <a:rPr lang="en-US" i="1" smtClean="0">
                <a:sym typeface="Symbol" pitchFamily="18" charset="2"/>
              </a:rPr>
              <a:t>forward extrusion</a:t>
            </a:r>
            <a:r>
              <a:rPr lang="en-US" smtClean="0">
                <a:sym typeface="Symbol" pitchFamily="18" charset="2"/>
              </a:rPr>
              <a:t>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As ram approaches die opening, a small portion of billet remains that cannot be forced through die opening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This extra portion, called the </a:t>
            </a:r>
            <a:r>
              <a:rPr lang="en-US" i="1" smtClean="0">
                <a:sym typeface="Symbol" pitchFamily="18" charset="2"/>
              </a:rPr>
              <a:t>butt</a:t>
            </a:r>
            <a:r>
              <a:rPr lang="en-US" smtClean="0">
                <a:sym typeface="Symbol" pitchFamily="18" charset="2"/>
              </a:rPr>
              <a:t>, must be separated from extruded product by cutting it just beyond the die exit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Starting billet cross section usually round, but final shape is determined by die opening  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181600"/>
            <a:ext cx="80010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19.32 ‑ (a) Direct extrusion to produce a hollow or semi‑hollow cross‑section; (b) hollow and (c) semi‑hollow cross‑ sections  </a:t>
            </a:r>
          </a:p>
        </p:txBody>
      </p:sp>
      <p:pic>
        <p:nvPicPr>
          <p:cNvPr id="59396" name="Picture 5" descr="C:\My Documents\Books\Mfg01Images\7928D_Wiley\Groover\Fund Of Modern Manufacturing\jpeg_art\ch19_jpeg\w025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55626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772400" cy="2133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19.33 ‑ Indirect extrusion to produce </a:t>
            </a:r>
          </a:p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(a) a solid cross‑section and (b) a hollow cross‑section</a:t>
            </a:r>
            <a:r>
              <a:rPr lang="en-US" smtClean="0">
                <a:sym typeface="Symbol" pitchFamily="18" charset="2"/>
              </a:rPr>
              <a:t>  </a:t>
            </a:r>
          </a:p>
        </p:txBody>
      </p:sp>
      <p:pic>
        <p:nvPicPr>
          <p:cNvPr id="60420" name="Picture 7" descr="C:\My Documents\Books\Mfg01Images\7928D_Wiley\Groover\Fund Of Modern Manufacturing\jpeg_art\ch19_jpeg\19.3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2390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Importance of Bulk Deformation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hot working, significant shape change can be accomplished  </a:t>
            </a:r>
          </a:p>
          <a:p>
            <a:pPr eaLnBrk="1" hangingPunct="1"/>
            <a:r>
              <a:rPr lang="en-US" smtClean="0"/>
              <a:t>In cold working, strength can be increased during shape change  </a:t>
            </a:r>
          </a:p>
          <a:p>
            <a:pPr eaLnBrk="1" hangingPunct="1"/>
            <a:r>
              <a:rPr lang="en-US" smtClean="0"/>
              <a:t>Little or no waste - some operations are </a:t>
            </a:r>
            <a:r>
              <a:rPr lang="en-US" i="1" smtClean="0"/>
              <a:t>near net shape</a:t>
            </a:r>
            <a:r>
              <a:rPr lang="en-US" smtClean="0"/>
              <a:t> or </a:t>
            </a:r>
            <a:r>
              <a:rPr lang="en-US" i="1" smtClean="0"/>
              <a:t>net shape</a:t>
            </a:r>
            <a:r>
              <a:rPr lang="en-US" smtClean="0"/>
              <a:t> processes  </a:t>
            </a:r>
          </a:p>
          <a:p>
            <a:pPr lvl="1" eaLnBrk="1" hangingPunct="1"/>
            <a:r>
              <a:rPr lang="en-US" smtClean="0"/>
              <a:t>The parts require little or no subsequent machining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Comments on Indirect Extrusion 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Also called </a:t>
            </a:r>
            <a:r>
              <a:rPr lang="en-US" i="1" smtClean="0">
                <a:sym typeface="Symbol" pitchFamily="18" charset="2"/>
              </a:rPr>
              <a:t>backward extrusion</a:t>
            </a:r>
            <a:r>
              <a:rPr lang="en-US" smtClean="0">
                <a:sym typeface="Symbol" pitchFamily="18" charset="2"/>
              </a:rPr>
              <a:t> and </a:t>
            </a:r>
            <a:r>
              <a:rPr lang="en-US" i="1" smtClean="0">
                <a:sym typeface="Symbol" pitchFamily="18" charset="2"/>
              </a:rPr>
              <a:t>reverse extrusion</a:t>
            </a:r>
            <a:r>
              <a:rPr lang="en-US" smtClean="0">
                <a:sym typeface="Symbol" pitchFamily="18" charset="2"/>
              </a:rPr>
              <a:t>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Limitations of indirect extrusion are imposed by the lower rigidity of hollow ram and difficulty in supporting extruded product as it exits die  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General Advantages of Extrusion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Variety of shapes possible, especially in hot extrusion  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Limitation: part </a:t>
            </a:r>
            <a:r>
              <a:rPr lang="en-US" dirty="0" err="1" smtClean="0">
                <a:sym typeface="Symbol" pitchFamily="18" charset="2"/>
              </a:rPr>
              <a:t>cross‑section</a:t>
            </a:r>
            <a:r>
              <a:rPr lang="en-US" dirty="0" smtClean="0">
                <a:sym typeface="Symbol" pitchFamily="18" charset="2"/>
              </a:rPr>
              <a:t> must be uniform throughout length </a:t>
            </a:r>
          </a:p>
          <a:p>
            <a:pPr eaLnBrk="1" hangingPunct="1"/>
            <a:r>
              <a:rPr lang="en-US" dirty="0" smtClean="0">
                <a:sym typeface="Symbol" pitchFamily="18" charset="2"/>
              </a:rPr>
              <a:t>Grain structure and strength enhanced in cold and warm extrusion </a:t>
            </a:r>
          </a:p>
          <a:p>
            <a:pPr eaLnBrk="1" hangingPunct="1"/>
            <a:r>
              <a:rPr lang="en-US" dirty="0" smtClean="0">
                <a:sym typeface="Symbol" pitchFamily="18" charset="2"/>
              </a:rPr>
              <a:t>Close tolerances possible, especially in cold extrusion </a:t>
            </a:r>
          </a:p>
          <a:p>
            <a:pPr eaLnBrk="1" hangingPunct="1"/>
            <a:r>
              <a:rPr lang="en-US" dirty="0" smtClean="0">
                <a:sym typeface="Symbol" pitchFamily="18" charset="2"/>
              </a:rPr>
              <a:t>In some operations, little or no waste of material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Hot vs.  Cold Extrusion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ym typeface="Symbol" pitchFamily="18" charset="2"/>
              </a:rPr>
              <a:t>Hot extrusion</a:t>
            </a:r>
            <a:r>
              <a:rPr lang="en-US" smtClean="0">
                <a:sym typeface="Symbol" pitchFamily="18" charset="2"/>
              </a:rPr>
              <a:t> - prior heating of billet to above its recrystallization temperature  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This reduces strength and increases ductility of the metal, permitting more size reductions and more complex shapes  </a:t>
            </a:r>
          </a:p>
          <a:p>
            <a:pPr eaLnBrk="1" hangingPunct="1"/>
            <a:r>
              <a:rPr lang="en-US" i="1" smtClean="0">
                <a:sym typeface="Symbol" pitchFamily="18" charset="2"/>
              </a:rPr>
              <a:t>Cold extrusion</a:t>
            </a:r>
            <a:r>
              <a:rPr lang="en-US" smtClean="0">
                <a:sym typeface="Symbol" pitchFamily="18" charset="2"/>
              </a:rPr>
              <a:t> - generally used to produce discrete parts  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The term </a:t>
            </a:r>
            <a:r>
              <a:rPr lang="en-US" i="1" smtClean="0">
                <a:sym typeface="Symbol" pitchFamily="18" charset="2"/>
              </a:rPr>
              <a:t>impact extrusion</a:t>
            </a:r>
            <a:r>
              <a:rPr lang="en-US" smtClean="0">
                <a:sym typeface="Symbol" pitchFamily="18" charset="2"/>
              </a:rPr>
              <a:t> is used to indicate high speed cold extrusion  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410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Extrusion Ratio</a:t>
            </a:r>
          </a:p>
        </p:txBody>
      </p:sp>
      <p:sp>
        <p:nvSpPr>
          <p:cNvPr id="410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Also called the </a:t>
            </a:r>
            <a:r>
              <a:rPr lang="en-US" i="1" smtClean="0">
                <a:sym typeface="Symbol" pitchFamily="18" charset="2"/>
              </a:rPr>
              <a:t>reduction ratio</a:t>
            </a:r>
            <a:r>
              <a:rPr lang="en-US" smtClean="0">
                <a:sym typeface="Symbol" pitchFamily="18" charset="2"/>
              </a:rPr>
              <a:t>, it is defined as </a:t>
            </a:r>
          </a:p>
          <a:p>
            <a:pPr eaLnBrk="1" hangingPunct="1"/>
            <a:endParaRPr lang="en-US" smtClean="0">
              <a:sym typeface="Symbol" pitchFamily="18" charset="2"/>
            </a:endParaRPr>
          </a:p>
          <a:p>
            <a:pPr eaLnBrk="1" hangingPunct="1"/>
            <a:endParaRPr lang="en-US" smtClean="0">
              <a:sym typeface="Symbol" pitchFamily="18" charset="2"/>
            </a:endParaRPr>
          </a:p>
          <a:p>
            <a:pPr eaLnBrk="1" hangingPunct="1"/>
            <a:endParaRPr lang="en-US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where </a:t>
            </a:r>
            <a:r>
              <a:rPr lang="en-US" i="1" smtClean="0">
                <a:sym typeface="Symbol" pitchFamily="18" charset="2"/>
              </a:rPr>
              <a:t>r</a:t>
            </a:r>
            <a:r>
              <a:rPr lang="en-US" i="1" baseline="-25000" smtClean="0">
                <a:sym typeface="Symbol" pitchFamily="18" charset="2"/>
              </a:rPr>
              <a:t>x  </a:t>
            </a:r>
            <a:r>
              <a:rPr lang="en-US" smtClean="0">
                <a:sym typeface="Symbol" pitchFamily="18" charset="2"/>
              </a:rPr>
              <a:t>= extrusion ratio; </a:t>
            </a:r>
            <a:r>
              <a:rPr lang="en-US" i="1" smtClean="0">
                <a:sym typeface="Symbol" pitchFamily="18" charset="2"/>
              </a:rPr>
              <a:t>A</a:t>
            </a:r>
            <a:r>
              <a:rPr lang="en-US" i="1" baseline="-25000" smtClean="0">
                <a:sym typeface="Symbol" pitchFamily="18" charset="2"/>
              </a:rPr>
              <a:t>o</a:t>
            </a:r>
            <a:r>
              <a:rPr lang="en-US" baseline="-25000" smtClean="0">
                <a:sym typeface="Symbol" pitchFamily="18" charset="2"/>
              </a:rPr>
              <a:t>  </a:t>
            </a:r>
            <a:r>
              <a:rPr lang="en-US" smtClean="0">
                <a:sym typeface="Symbol" pitchFamily="18" charset="2"/>
              </a:rPr>
              <a:t>= cross-sectional area of the starting billet; and </a:t>
            </a:r>
            <a:r>
              <a:rPr lang="en-US" i="1" smtClean="0">
                <a:sym typeface="Symbol" pitchFamily="18" charset="2"/>
              </a:rPr>
              <a:t>A</a:t>
            </a:r>
            <a:r>
              <a:rPr lang="en-US" i="1" baseline="-25000" smtClean="0">
                <a:sym typeface="Symbol" pitchFamily="18" charset="2"/>
              </a:rPr>
              <a:t>f</a:t>
            </a:r>
            <a:r>
              <a:rPr lang="en-US" baseline="-25000" smtClean="0">
                <a:sym typeface="Symbol" pitchFamily="18" charset="2"/>
              </a:rPr>
              <a:t>  </a:t>
            </a:r>
            <a:r>
              <a:rPr lang="en-US" smtClean="0">
                <a:sym typeface="Symbol" pitchFamily="18" charset="2"/>
              </a:rPr>
              <a:t>= final cross-sectional area of the extruded section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Applies to both direct and indirect extrusion</a:t>
            </a:r>
          </a:p>
        </p:txBody>
      </p:sp>
      <p:graphicFrame>
        <p:nvGraphicFramePr>
          <p:cNvPr id="4098" name="Object 1028"/>
          <p:cNvGraphicFramePr>
            <a:graphicFrameLocks noChangeAspect="1"/>
          </p:cNvGraphicFramePr>
          <p:nvPr/>
        </p:nvGraphicFramePr>
        <p:xfrm>
          <a:off x="2286000" y="2743200"/>
          <a:ext cx="1016000" cy="800100"/>
        </p:xfrm>
        <a:graphic>
          <a:graphicData uri="http://schemas.openxmlformats.org/presentationml/2006/ole">
            <p:oleObj spid="_x0000_s4098" name="Equation" r:id="rId3" imgW="1015920" imgH="79992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4648200"/>
            <a:ext cx="54102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19.36 ‑ 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(a) Definition of die angle in direct extrusion; 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(b) effect of die angle on ram force</a:t>
            </a:r>
            <a:endParaRPr lang="en-US" smtClean="0">
              <a:sym typeface="Symbol" pitchFamily="18" charset="2"/>
            </a:endParaRPr>
          </a:p>
        </p:txBody>
      </p:sp>
      <p:pic>
        <p:nvPicPr>
          <p:cNvPr id="64516" name="Picture 5" descr="C:\My Documents\Books\Mfg01Images\7928D_Wiley\Groover\Fund Of Modern Manufacturing\jpeg_art\ch19_jpeg\w026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731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Comments on Die Angle 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Low die angle - surface area is large, leading to increased friction at die‑billet interface  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Higher friction results in larger ram force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Large die angle - more turbulence in metal flow during reduction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Turbulence increases ram force required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Optimum angle depends on work material, billet temperature, and lubrication  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Comments on Orifice Shape 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ym typeface="Symbol" pitchFamily="18" charset="2"/>
              </a:rPr>
              <a:t>of Extrusion Die 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Simplest cross section shape = circular die orifice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Shape of die orifice affects ram pressure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As cross‑section becomes more complex, higher pressure and greater force are required  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7724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19.37 ‑ A complex extruded cross‑section for a heat sink (photo courtesy of Aluminum Company of America) </a:t>
            </a:r>
          </a:p>
        </p:txBody>
      </p:sp>
      <p:pic>
        <p:nvPicPr>
          <p:cNvPr id="67588" name="Picture 5" descr="C:\My Documents\Books\Mfg01Images\7928D_Wiley\Groover\Fund Of Modern Manufacturing\jpeg_art\ch19_jpeg\w0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6999288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Extrusion Presses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Either horizontal or vertical  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Horizontal more common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Extrusion presses - usually hydraulically driven, which is especially suited to semi‑continuous direct extrusion of long sections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Mechanical drives - often used for cold extrusion of individual parts  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Wire and Bar Drawing 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Cross‑section of a bar, rod, or wire is reduced by pulling it through a die opening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Similar to extrusion except work is </a:t>
            </a:r>
            <a:r>
              <a:rPr lang="en-US" i="1" smtClean="0">
                <a:sym typeface="Symbol" pitchFamily="18" charset="2"/>
              </a:rPr>
              <a:t>pulled</a:t>
            </a:r>
            <a:r>
              <a:rPr lang="en-US" smtClean="0">
                <a:sym typeface="Symbol" pitchFamily="18" charset="2"/>
              </a:rPr>
              <a:t> through die in drawing (it is </a:t>
            </a:r>
            <a:r>
              <a:rPr lang="en-US" i="1" smtClean="0">
                <a:sym typeface="Symbol" pitchFamily="18" charset="2"/>
              </a:rPr>
              <a:t>pushed</a:t>
            </a:r>
            <a:r>
              <a:rPr lang="en-US" smtClean="0">
                <a:sym typeface="Symbol" pitchFamily="18" charset="2"/>
              </a:rPr>
              <a:t> through in extrusion)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Although drawing applies tensile stress, compression also plays a significant role since metal is squeezed as it passes through die opening 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Four Basic Bulk Deformation Processes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Rolling – slab or plate is squeezed between opposing rolls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Forging – work is squeezed and shaped between between opposing dies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Extrusion – work is squeezed through a die opening, thereby taking the shape of the opening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Wire and bar drawing – diameter of wire or bar is reduced by pulling it through a die opening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167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19.41 ‑ Drawing of bar, rod, or wire </a:t>
            </a:r>
          </a:p>
        </p:txBody>
      </p:sp>
      <p:pic>
        <p:nvPicPr>
          <p:cNvPr id="70660" name="Picture 6" descr="C:\My Documents\Books\Mfg01Images\7928D_Wiley\Groover\Fund Of Modern Manufacturing\jpeg_art\ch19_jpeg\w026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77240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Area Reduction in Drawing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Change in size of work is usually given by area reduction: </a:t>
            </a:r>
          </a:p>
          <a:p>
            <a:pPr eaLnBrk="1" hangingPunct="1"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where </a:t>
            </a:r>
            <a:r>
              <a:rPr lang="en-US" i="1" smtClean="0">
                <a:sym typeface="Symbol" pitchFamily="18" charset="2"/>
              </a:rPr>
              <a:t>r</a:t>
            </a:r>
            <a:r>
              <a:rPr lang="en-US" smtClean="0">
                <a:sym typeface="Symbol" pitchFamily="18" charset="2"/>
              </a:rPr>
              <a:t> = area  reduction in drawing; </a:t>
            </a:r>
            <a:r>
              <a:rPr lang="en-US" i="1" smtClean="0">
                <a:sym typeface="Symbol" pitchFamily="18" charset="2"/>
              </a:rPr>
              <a:t>A</a:t>
            </a:r>
            <a:r>
              <a:rPr lang="en-US" i="1" baseline="-25000" smtClean="0">
                <a:sym typeface="Symbol" pitchFamily="18" charset="2"/>
              </a:rPr>
              <a:t>o</a:t>
            </a:r>
            <a:r>
              <a:rPr lang="en-US" smtClean="0">
                <a:sym typeface="Symbol" pitchFamily="18" charset="2"/>
              </a:rPr>
              <a:t> = original area of work; and </a:t>
            </a:r>
            <a:r>
              <a:rPr lang="en-US" i="1" smtClean="0">
                <a:sym typeface="Symbol" pitchFamily="18" charset="2"/>
              </a:rPr>
              <a:t>A</a:t>
            </a:r>
            <a:r>
              <a:rPr lang="en-US" i="1" baseline="-25000" smtClean="0">
                <a:sym typeface="Symbol" pitchFamily="18" charset="2"/>
              </a:rPr>
              <a:t>r</a:t>
            </a:r>
            <a:r>
              <a:rPr lang="en-US" smtClean="0">
                <a:sym typeface="Symbol" pitchFamily="18" charset="2"/>
              </a:rPr>
              <a:t> = final work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5122" name="Object 0"/>
          <p:cNvGraphicFramePr>
            <a:graphicFrameLocks noChangeAspect="1"/>
          </p:cNvGraphicFramePr>
          <p:nvPr/>
        </p:nvGraphicFramePr>
        <p:xfrm>
          <a:off x="2362200" y="2971800"/>
          <a:ext cx="1511300" cy="800100"/>
        </p:xfrm>
        <a:graphic>
          <a:graphicData uri="http://schemas.openxmlformats.org/presentationml/2006/ole">
            <p:oleObj spid="_x0000_s5122" name="Equation" r:id="rId3" imgW="1511280" imgH="79992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Wire Drawing vs. Bar Drawing 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Difference between bar drawing and wire drawing is stock size  </a:t>
            </a:r>
          </a:p>
          <a:p>
            <a:pPr lvl="1" eaLnBrk="1" hangingPunct="1"/>
            <a:r>
              <a:rPr lang="en-US" i="1" smtClean="0">
                <a:sym typeface="Symbol" pitchFamily="18" charset="2"/>
              </a:rPr>
              <a:t>Bar drawing</a:t>
            </a:r>
            <a:r>
              <a:rPr lang="en-US" smtClean="0">
                <a:sym typeface="Symbol" pitchFamily="18" charset="2"/>
              </a:rPr>
              <a:t> - large diameter bar and rod stock</a:t>
            </a:r>
          </a:p>
          <a:p>
            <a:pPr lvl="1" eaLnBrk="1" hangingPunct="1"/>
            <a:r>
              <a:rPr lang="en-US" i="1" smtClean="0">
                <a:sym typeface="Symbol" pitchFamily="18" charset="2"/>
              </a:rPr>
              <a:t>Wire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i="1" smtClean="0">
                <a:sym typeface="Symbol" pitchFamily="18" charset="2"/>
              </a:rPr>
              <a:t>drawing</a:t>
            </a:r>
            <a:r>
              <a:rPr lang="en-US" smtClean="0">
                <a:sym typeface="Symbol" pitchFamily="18" charset="2"/>
              </a:rPr>
              <a:t> - small diameter stock - wire sizes down to 0.03 mm (0.001 in.) are possible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Although the mechanics are the same, the methods, equipment, and even terminology are different  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 Practice and Products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>
                <a:sym typeface="Symbol" pitchFamily="18" charset="2"/>
              </a:rPr>
              <a:t>Drawing practice: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Usually performed as cold working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Most frequently used for round cross‑sections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Products:</a:t>
            </a:r>
          </a:p>
          <a:p>
            <a:pPr lvl="1" eaLnBrk="1" hangingPunct="1"/>
            <a:r>
              <a:rPr lang="en-US" i="1" smtClean="0">
                <a:sym typeface="Symbol" pitchFamily="18" charset="2"/>
              </a:rPr>
              <a:t>Wire</a:t>
            </a:r>
            <a:r>
              <a:rPr lang="en-US" smtClean="0">
                <a:sym typeface="Symbol" pitchFamily="18" charset="2"/>
              </a:rPr>
              <a:t>: electrical wire; wire stock for fences, coat hangers, and shopping carts </a:t>
            </a:r>
          </a:p>
          <a:p>
            <a:pPr lvl="1" eaLnBrk="1" hangingPunct="1"/>
            <a:r>
              <a:rPr lang="en-US" i="1" smtClean="0">
                <a:sym typeface="Symbol" pitchFamily="18" charset="2"/>
              </a:rPr>
              <a:t>Rod stock</a:t>
            </a:r>
            <a:r>
              <a:rPr lang="en-US" smtClean="0">
                <a:sym typeface="Symbol" pitchFamily="18" charset="2"/>
              </a:rPr>
              <a:t> for nails, screws, rivets, and springs  </a:t>
            </a:r>
          </a:p>
          <a:p>
            <a:pPr lvl="1" eaLnBrk="1" hangingPunct="1"/>
            <a:r>
              <a:rPr lang="en-US" i="1" smtClean="0">
                <a:sym typeface="Symbol" pitchFamily="18" charset="2"/>
              </a:rPr>
              <a:t>Bar stock</a:t>
            </a:r>
            <a:r>
              <a:rPr lang="en-US" smtClean="0">
                <a:sym typeface="Symbol" pitchFamily="18" charset="2"/>
              </a:rPr>
              <a:t>: metal bars for machining, forging, and other processes 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Bar Drawing 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Accomplished as a </a:t>
            </a:r>
            <a:r>
              <a:rPr lang="en-US" i="1" smtClean="0">
                <a:sym typeface="Symbol" pitchFamily="18" charset="2"/>
              </a:rPr>
              <a:t>single‑draft</a:t>
            </a:r>
            <a:r>
              <a:rPr lang="en-US" smtClean="0">
                <a:sym typeface="Symbol" pitchFamily="18" charset="2"/>
              </a:rPr>
              <a:t> operation ‑ the stock is pulled through one die opening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Beginning stock has large diameter and is a straight cylinder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This necessitates a batch type operation  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19.42 ‑ Hydraulically operated draw bench </a:t>
            </a:r>
          </a:p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for drawing metal bars </a:t>
            </a:r>
          </a:p>
        </p:txBody>
      </p:sp>
      <p:pic>
        <p:nvPicPr>
          <p:cNvPr id="74756" name="Picture 6" descr="C:\My Documents\Books\Mfg01Images\7928D_Wiley\Groover\Fund Of Modern Manufacturing\jpeg_art\ch19_jpeg\w026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67056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Wire Drawing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Continuous drawing machines consisting of multiple draw dies (typically 4 to 12) separated by accumulating drums  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Each drum (</a:t>
            </a:r>
            <a:r>
              <a:rPr lang="en-US" i="1" smtClean="0">
                <a:sym typeface="Symbol" pitchFamily="18" charset="2"/>
              </a:rPr>
              <a:t>capstan</a:t>
            </a:r>
            <a:r>
              <a:rPr lang="en-US" smtClean="0">
                <a:sym typeface="Symbol" pitchFamily="18" charset="2"/>
              </a:rPr>
              <a:t>) provides proper force to draw wire stock through upstream die  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Each die provides a small reduction, so desired total reduction is achieved by the series  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Annealing sometimes required between dies  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828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19.43 ‑ Continuous drawing of wire</a:t>
            </a:r>
            <a:r>
              <a:rPr lang="en-US" smtClean="0">
                <a:sym typeface="Symbol" pitchFamily="18" charset="2"/>
              </a:rPr>
              <a:t> </a:t>
            </a:r>
          </a:p>
        </p:txBody>
      </p:sp>
      <p:pic>
        <p:nvPicPr>
          <p:cNvPr id="76804" name="Picture 5" descr="C:\My Documents\Books\Mfg01Images\7928D_Wiley\Groover\Fund Of Modern Manufacturing\jpeg_art\ch19_jpeg\w026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6962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7782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Features of a Draw Die</a:t>
            </a:r>
          </a:p>
        </p:txBody>
      </p:sp>
      <p:sp>
        <p:nvSpPr>
          <p:cNvPr id="7782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i="1" smtClean="0">
                <a:sym typeface="Symbol" pitchFamily="18" charset="2"/>
              </a:rPr>
              <a:t>Entry</a:t>
            </a:r>
            <a:r>
              <a:rPr lang="en-US" smtClean="0">
                <a:sym typeface="Symbol" pitchFamily="18" charset="2"/>
              </a:rPr>
              <a:t> region - funnels lubricant into the die to prevent scoring of work and die  </a:t>
            </a:r>
          </a:p>
          <a:p>
            <a:pPr eaLnBrk="1" hangingPunct="1"/>
            <a:r>
              <a:rPr lang="en-US" i="1" smtClean="0">
                <a:sym typeface="Symbol" pitchFamily="18" charset="2"/>
              </a:rPr>
              <a:t>Approach</a:t>
            </a:r>
            <a:r>
              <a:rPr lang="en-US" smtClean="0">
                <a:sym typeface="Symbol" pitchFamily="18" charset="2"/>
              </a:rPr>
              <a:t> - cone‑shaped region where drawing occurs</a:t>
            </a:r>
          </a:p>
          <a:p>
            <a:pPr eaLnBrk="1" hangingPunct="1"/>
            <a:r>
              <a:rPr lang="en-US" i="1" smtClean="0">
                <a:sym typeface="Symbol" pitchFamily="18" charset="2"/>
              </a:rPr>
              <a:t>Bearing surface</a:t>
            </a:r>
            <a:r>
              <a:rPr lang="en-US" smtClean="0">
                <a:sym typeface="Symbol" pitchFamily="18" charset="2"/>
              </a:rPr>
              <a:t> - determines final stock size </a:t>
            </a:r>
          </a:p>
          <a:p>
            <a:pPr eaLnBrk="1" hangingPunct="1"/>
            <a:r>
              <a:rPr lang="en-US" i="1" smtClean="0">
                <a:sym typeface="Symbol" pitchFamily="18" charset="2"/>
              </a:rPr>
              <a:t>Back relief</a:t>
            </a:r>
            <a:r>
              <a:rPr lang="en-US" smtClean="0">
                <a:sym typeface="Symbol" pitchFamily="18" charset="2"/>
              </a:rPr>
              <a:t> - exit zone - provided with a back relief angle (half‑angle) of about 30 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Die materials: tool steels or cemented carbides  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Figure 19.44 ‑ Draw die for drawing of round rod or wire </a:t>
            </a:r>
          </a:p>
        </p:txBody>
      </p:sp>
      <p:pic>
        <p:nvPicPr>
          <p:cNvPr id="78852" name="Picture 6" descr="C:\My Documents\Books\Mfg01Images\7928D_Wiley\Groover\Fund Of Modern Manufacturing\jpeg_art\ch19_jpeg\w02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92480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7772400" cy="13716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accent1"/>
                </a:solidFill>
              </a:rPr>
              <a:t>Rolling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Deformation process in which work thickness is reduced by compressive forces exerted by two opposing rolls  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33400" y="5562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762000" y="5562600"/>
            <a:ext cx="7716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Figure 19.1 ‑ The rolling process (specifically, flat rolling)</a:t>
            </a:r>
          </a:p>
        </p:txBody>
      </p:sp>
      <p:pic>
        <p:nvPicPr>
          <p:cNvPr id="11270" name="Picture 7" descr="C:\My Documents\Books\Mfg01Images\7928D_Wiley\Groover\Fund Of Modern Manufacturing\jpeg_art\ch19_jpeg\w022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72390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Preparation of the Work for 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ym typeface="Symbol" pitchFamily="18" charset="2"/>
              </a:rPr>
              <a:t>Wire or Bar Drawing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ym typeface="Symbol" pitchFamily="18" charset="2"/>
              </a:rPr>
              <a:t>Annealing</a:t>
            </a:r>
            <a:r>
              <a:rPr lang="en-US" smtClean="0">
                <a:sym typeface="Symbol" pitchFamily="18" charset="2"/>
              </a:rPr>
              <a:t> – to increase ductility of stock</a:t>
            </a:r>
          </a:p>
          <a:p>
            <a:pPr eaLnBrk="1" hangingPunct="1"/>
            <a:r>
              <a:rPr lang="en-US" i="1" smtClean="0">
                <a:sym typeface="Symbol" pitchFamily="18" charset="2"/>
              </a:rPr>
              <a:t>Cleaning</a:t>
            </a:r>
            <a:r>
              <a:rPr lang="en-US" smtClean="0">
                <a:sym typeface="Symbol" pitchFamily="18" charset="2"/>
              </a:rPr>
              <a:t> - to prevent damage to work surface and draw die</a:t>
            </a:r>
          </a:p>
          <a:p>
            <a:pPr eaLnBrk="1" hangingPunct="1"/>
            <a:r>
              <a:rPr lang="en-US" i="1" smtClean="0">
                <a:sym typeface="Symbol" pitchFamily="18" charset="2"/>
              </a:rPr>
              <a:t>Pointing</a:t>
            </a:r>
            <a:r>
              <a:rPr lang="en-US" smtClean="0">
                <a:sym typeface="Symbol" pitchFamily="18" charset="2"/>
              </a:rPr>
              <a:t> – to reduce diameter of starting end to allow insertion through draw die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ISE 316  -  Manufacturing  Processes Engineering </a:t>
            </a:r>
            <a:endParaRPr lang="en-US" sz="10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The Rolls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The rotating rolls perform two main functions:</a:t>
            </a:r>
          </a:p>
          <a:p>
            <a:pPr eaLnBrk="1" hangingPunct="1"/>
            <a:r>
              <a:rPr lang="en-US" smtClean="0"/>
              <a:t>Pull the work into the gap between them by friction between workpart and rolls</a:t>
            </a:r>
          </a:p>
          <a:p>
            <a:pPr eaLnBrk="1" hangingPunct="1"/>
            <a:r>
              <a:rPr lang="en-US" smtClean="0"/>
              <a:t>Simultaneously squeeze the work to reduce cross section 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9598</TotalTime>
  <Words>3537</Words>
  <Application>Microsoft Office PowerPoint</Application>
  <PresentationFormat>On-screen Show (4:3)</PresentationFormat>
  <Paragraphs>398</Paragraphs>
  <Slides>80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Office Theme</vt:lpstr>
      <vt:lpstr>Microsoft Equation 3.0</vt:lpstr>
      <vt:lpstr>Chapter 19 BULK DEFORMATION PROCESSES  IN METALWORKING</vt:lpstr>
      <vt:lpstr>Bulk Deformation</vt:lpstr>
      <vt:lpstr>Why do we use bulk processes?</vt:lpstr>
      <vt:lpstr>Common shapes</vt:lpstr>
      <vt:lpstr>Basic principle</vt:lpstr>
      <vt:lpstr>Importance of Bulk Deformation</vt:lpstr>
      <vt:lpstr>Four Basic Bulk Deformation Processes</vt:lpstr>
      <vt:lpstr>Slide 8</vt:lpstr>
      <vt:lpstr>The Rolls </vt:lpstr>
      <vt:lpstr>Types of Rolling</vt:lpstr>
      <vt:lpstr>Slide 11</vt:lpstr>
      <vt:lpstr>Slide 12</vt:lpstr>
      <vt:lpstr>Flat Rolling – Terminology</vt:lpstr>
      <vt:lpstr>Flat Rolling – Terminology</vt:lpstr>
      <vt:lpstr>Shape Rolling</vt:lpstr>
      <vt:lpstr>Slide 16</vt:lpstr>
      <vt:lpstr>Rolling Mills</vt:lpstr>
      <vt:lpstr>Slide 18</vt:lpstr>
      <vt:lpstr>Slide 19</vt:lpstr>
      <vt:lpstr>Slide 20</vt:lpstr>
      <vt:lpstr>Slide 21</vt:lpstr>
      <vt:lpstr>Slide 22</vt:lpstr>
      <vt:lpstr>Thread Rolling</vt:lpstr>
      <vt:lpstr>Slide 24</vt:lpstr>
      <vt:lpstr>Ring Rolling</vt:lpstr>
      <vt:lpstr>Slide 26</vt:lpstr>
      <vt:lpstr>Forging</vt:lpstr>
      <vt:lpstr>Classification of Forging Operations</vt:lpstr>
      <vt:lpstr>Types of Forging Dies</vt:lpstr>
      <vt:lpstr>Slide 30</vt:lpstr>
      <vt:lpstr>Slide 31</vt:lpstr>
      <vt:lpstr>Slide 32</vt:lpstr>
      <vt:lpstr>Open‑Die Forging </vt:lpstr>
      <vt:lpstr>Open‑Die Forging with No Friction</vt:lpstr>
      <vt:lpstr>Slide 35</vt:lpstr>
      <vt:lpstr>Open-Die Forging with Friction</vt:lpstr>
      <vt:lpstr>Slide 37</vt:lpstr>
      <vt:lpstr>Impression‑Die Forging</vt:lpstr>
      <vt:lpstr>Slide 39</vt:lpstr>
      <vt:lpstr>Impression‑Die Forging Practice</vt:lpstr>
      <vt:lpstr>Impression‑Die Forging  Advantages and Limitations</vt:lpstr>
      <vt:lpstr>Flashless Forging</vt:lpstr>
      <vt:lpstr>Slide 43</vt:lpstr>
      <vt:lpstr>Forging Hammers (Drop Hammers)</vt:lpstr>
      <vt:lpstr>Slide 45</vt:lpstr>
      <vt:lpstr>Slide 46</vt:lpstr>
      <vt:lpstr>Forging Presses</vt:lpstr>
      <vt:lpstr>Upsetting and Heading</vt:lpstr>
      <vt:lpstr>Slide 49</vt:lpstr>
      <vt:lpstr>Slide 50</vt:lpstr>
      <vt:lpstr>Swaging </vt:lpstr>
      <vt:lpstr>Slide 52</vt:lpstr>
      <vt:lpstr>Trimming</vt:lpstr>
      <vt:lpstr>Slide 54</vt:lpstr>
      <vt:lpstr>Extrusion</vt:lpstr>
      <vt:lpstr>Slide 56</vt:lpstr>
      <vt:lpstr>Comments on Direct Extrusion </vt:lpstr>
      <vt:lpstr>Slide 58</vt:lpstr>
      <vt:lpstr>Slide 59</vt:lpstr>
      <vt:lpstr>Comments on Indirect Extrusion </vt:lpstr>
      <vt:lpstr>General Advantages of Extrusion</vt:lpstr>
      <vt:lpstr>Hot vs.  Cold Extrusion</vt:lpstr>
      <vt:lpstr>Extrusion Ratio</vt:lpstr>
      <vt:lpstr>Slide 64</vt:lpstr>
      <vt:lpstr>Comments on Die Angle </vt:lpstr>
      <vt:lpstr>Comments on Orifice Shape  of Extrusion Die </vt:lpstr>
      <vt:lpstr>Slide 67</vt:lpstr>
      <vt:lpstr>Extrusion Presses</vt:lpstr>
      <vt:lpstr>Wire and Bar Drawing </vt:lpstr>
      <vt:lpstr>Slide 70</vt:lpstr>
      <vt:lpstr>Area Reduction in Drawing</vt:lpstr>
      <vt:lpstr>Wire Drawing vs. Bar Drawing </vt:lpstr>
      <vt:lpstr>Drawing Practice and Products</vt:lpstr>
      <vt:lpstr>Bar Drawing </vt:lpstr>
      <vt:lpstr>Slide 75</vt:lpstr>
      <vt:lpstr>Wire Drawing</vt:lpstr>
      <vt:lpstr>Slide 77</vt:lpstr>
      <vt:lpstr>Features of a Draw Die</vt:lpstr>
      <vt:lpstr>Slide 79</vt:lpstr>
      <vt:lpstr>Preparation of the Work for  Wire or Bar Drawing</vt:lpstr>
    </vt:vector>
  </TitlesOfParts>
  <Company>NC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 BULK DEFORMATION PROCESSES  IN METALWORKING</dc:title>
  <dc:creator>Dr. Richard A Wysk</dc:creator>
  <cp:lastModifiedBy>Dr. Richard A Wysk</cp:lastModifiedBy>
  <cp:revision>112</cp:revision>
  <dcterms:created xsi:type="dcterms:W3CDTF">2010-10-19T19:49:08Z</dcterms:created>
  <dcterms:modified xsi:type="dcterms:W3CDTF">2010-10-26T11:47:58Z</dcterms:modified>
</cp:coreProperties>
</file>